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3"/>
  </p:notesMasterIdLst>
  <p:handoutMasterIdLst>
    <p:handoutMasterId r:id="rId74"/>
  </p:handoutMasterIdLst>
  <p:sldIdLst>
    <p:sldId id="256" r:id="rId2"/>
    <p:sldId id="352" r:id="rId3"/>
    <p:sldId id="295" r:id="rId4"/>
    <p:sldId id="323" r:id="rId5"/>
    <p:sldId id="297" r:id="rId6"/>
    <p:sldId id="320" r:id="rId7"/>
    <p:sldId id="319" r:id="rId8"/>
    <p:sldId id="322" r:id="rId9"/>
    <p:sldId id="304" r:id="rId10"/>
    <p:sldId id="303" r:id="rId11"/>
    <p:sldId id="257" r:id="rId12"/>
    <p:sldId id="306" r:id="rId13"/>
    <p:sldId id="262" r:id="rId14"/>
    <p:sldId id="263" r:id="rId15"/>
    <p:sldId id="344" r:id="rId16"/>
    <p:sldId id="354" r:id="rId17"/>
    <p:sldId id="345" r:id="rId18"/>
    <p:sldId id="265" r:id="rId19"/>
    <p:sldId id="308" r:id="rId20"/>
    <p:sldId id="325" r:id="rId21"/>
    <p:sldId id="285" r:id="rId22"/>
    <p:sldId id="370" r:id="rId23"/>
    <p:sldId id="371" r:id="rId24"/>
    <p:sldId id="353" r:id="rId25"/>
    <p:sldId id="341" r:id="rId26"/>
    <p:sldId id="328" r:id="rId27"/>
    <p:sldId id="334" r:id="rId28"/>
    <p:sldId id="349" r:id="rId29"/>
    <p:sldId id="351" r:id="rId30"/>
    <p:sldId id="350" r:id="rId31"/>
    <p:sldId id="380" r:id="rId32"/>
    <p:sldId id="382" r:id="rId33"/>
    <p:sldId id="381" r:id="rId34"/>
    <p:sldId id="373" r:id="rId35"/>
    <p:sldId id="358" r:id="rId36"/>
    <p:sldId id="374" r:id="rId37"/>
    <p:sldId id="359" r:id="rId38"/>
    <p:sldId id="360" r:id="rId39"/>
    <p:sldId id="376" r:id="rId40"/>
    <p:sldId id="379" r:id="rId41"/>
    <p:sldId id="288" r:id="rId42"/>
    <p:sldId id="342" r:id="rId43"/>
    <p:sldId id="273" r:id="rId44"/>
    <p:sldId id="375" r:id="rId45"/>
    <p:sldId id="365" r:id="rId46"/>
    <p:sldId id="369" r:id="rId47"/>
    <p:sldId id="366" r:id="rId48"/>
    <p:sldId id="368" r:id="rId49"/>
    <p:sldId id="367" r:id="rId50"/>
    <p:sldId id="384" r:id="rId51"/>
    <p:sldId id="385" r:id="rId52"/>
    <p:sldId id="386" r:id="rId53"/>
    <p:sldId id="390" r:id="rId54"/>
    <p:sldId id="388" r:id="rId55"/>
    <p:sldId id="389" r:id="rId56"/>
    <p:sldId id="387" r:id="rId57"/>
    <p:sldId id="391" r:id="rId58"/>
    <p:sldId id="392" r:id="rId59"/>
    <p:sldId id="393" r:id="rId60"/>
    <p:sldId id="347" r:id="rId61"/>
    <p:sldId id="356" r:id="rId62"/>
    <p:sldId id="372" r:id="rId63"/>
    <p:sldId id="362" r:id="rId64"/>
    <p:sldId id="378" r:id="rId65"/>
    <p:sldId id="361" r:id="rId66"/>
    <p:sldId id="357" r:id="rId67"/>
    <p:sldId id="300" r:id="rId68"/>
    <p:sldId id="363" r:id="rId69"/>
    <p:sldId id="355" r:id="rId70"/>
    <p:sldId id="383" r:id="rId71"/>
    <p:sldId id="364" r:id="rId72"/>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8C5F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95" autoAdjust="0"/>
  </p:normalViewPr>
  <p:slideViewPr>
    <p:cSldViewPr snapToGrid="0">
      <p:cViewPr varScale="1">
        <p:scale>
          <a:sx n="97" d="100"/>
          <a:sy n="97" d="100"/>
        </p:scale>
        <p:origin x="9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1" y="0"/>
            <a:ext cx="2918830" cy="495029"/>
          </a:xfrm>
          <a:prstGeom prst="rect">
            <a:avLst/>
          </a:prstGeom>
        </p:spPr>
        <p:txBody>
          <a:bodyPr vert="horz" lIns="92492" tIns="46246" rIns="92492" bIns="46246" rtlCol="0"/>
          <a:lstStyle>
            <a:lvl1pPr algn="l">
              <a:defRPr sz="1200"/>
            </a:lvl1pPr>
          </a:lstStyle>
          <a:p>
            <a:endParaRPr lang="en-GB"/>
          </a:p>
        </p:txBody>
      </p:sp>
      <p:sp>
        <p:nvSpPr>
          <p:cNvPr id="3" name="Zástupný objekt pre dátum 2"/>
          <p:cNvSpPr>
            <a:spLocks noGrp="1"/>
          </p:cNvSpPr>
          <p:nvPr>
            <p:ph type="dt" sz="quarter" idx="1"/>
          </p:nvPr>
        </p:nvSpPr>
        <p:spPr>
          <a:xfrm>
            <a:off x="3815375" y="0"/>
            <a:ext cx="2918830" cy="495029"/>
          </a:xfrm>
          <a:prstGeom prst="rect">
            <a:avLst/>
          </a:prstGeom>
        </p:spPr>
        <p:txBody>
          <a:bodyPr vert="horz" lIns="92492" tIns="46246" rIns="92492" bIns="46246" rtlCol="0"/>
          <a:lstStyle>
            <a:lvl1pPr algn="r">
              <a:defRPr sz="1200"/>
            </a:lvl1pPr>
          </a:lstStyle>
          <a:p>
            <a:fld id="{ACEB0B72-C665-496E-8A2F-54038EA237A2}" type="datetimeFigureOut">
              <a:rPr lang="en-GB" smtClean="0"/>
              <a:t>09/06/2020</a:t>
            </a:fld>
            <a:endParaRPr lang="en-GB"/>
          </a:p>
        </p:txBody>
      </p:sp>
      <p:sp>
        <p:nvSpPr>
          <p:cNvPr id="4" name="Zástupný objekt pre pätu 3"/>
          <p:cNvSpPr>
            <a:spLocks noGrp="1"/>
          </p:cNvSpPr>
          <p:nvPr>
            <p:ph type="ftr" sz="quarter" idx="2"/>
          </p:nvPr>
        </p:nvSpPr>
        <p:spPr>
          <a:xfrm>
            <a:off x="1" y="9371286"/>
            <a:ext cx="2918830" cy="495028"/>
          </a:xfrm>
          <a:prstGeom prst="rect">
            <a:avLst/>
          </a:prstGeom>
        </p:spPr>
        <p:txBody>
          <a:bodyPr vert="horz" lIns="92492" tIns="46246" rIns="92492" bIns="46246" rtlCol="0" anchor="b"/>
          <a:lstStyle>
            <a:lvl1pPr algn="l">
              <a:defRPr sz="1200"/>
            </a:lvl1pPr>
          </a:lstStyle>
          <a:p>
            <a:endParaRPr lang="en-GB"/>
          </a:p>
        </p:txBody>
      </p:sp>
      <p:sp>
        <p:nvSpPr>
          <p:cNvPr id="5" name="Zástupný objekt pre číslo snímky 4"/>
          <p:cNvSpPr>
            <a:spLocks noGrp="1"/>
          </p:cNvSpPr>
          <p:nvPr>
            <p:ph type="sldNum" sz="quarter" idx="3"/>
          </p:nvPr>
        </p:nvSpPr>
        <p:spPr>
          <a:xfrm>
            <a:off x="3815375" y="9371286"/>
            <a:ext cx="2918830" cy="495028"/>
          </a:xfrm>
          <a:prstGeom prst="rect">
            <a:avLst/>
          </a:prstGeom>
        </p:spPr>
        <p:txBody>
          <a:bodyPr vert="horz" lIns="92492" tIns="46246" rIns="92492" bIns="46246" rtlCol="0" anchor="b"/>
          <a:lstStyle>
            <a:lvl1pPr algn="r">
              <a:defRPr sz="1200"/>
            </a:lvl1pPr>
          </a:lstStyle>
          <a:p>
            <a:fld id="{F6593B6A-5CDA-498B-ACFC-1FAAB7F4FE58}" type="slidenum">
              <a:rPr lang="en-GB" smtClean="0"/>
              <a:t>‹#›</a:t>
            </a:fld>
            <a:endParaRPr lang="en-GB"/>
          </a:p>
        </p:txBody>
      </p:sp>
    </p:spTree>
    <p:extLst>
      <p:ext uri="{BB962C8B-B14F-4D97-AF65-F5344CB8AC3E}">
        <p14:creationId xmlns:p14="http://schemas.microsoft.com/office/powerpoint/2010/main" val="501970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1" y="0"/>
            <a:ext cx="2918830" cy="495029"/>
          </a:xfrm>
          <a:prstGeom prst="rect">
            <a:avLst/>
          </a:prstGeom>
        </p:spPr>
        <p:txBody>
          <a:bodyPr vert="horz" lIns="92492" tIns="46246" rIns="92492" bIns="46246" rtlCol="0"/>
          <a:lstStyle>
            <a:lvl1pPr algn="l">
              <a:defRPr sz="1200"/>
            </a:lvl1pPr>
          </a:lstStyle>
          <a:p>
            <a:endParaRPr lang="en-GB"/>
          </a:p>
        </p:txBody>
      </p:sp>
      <p:sp>
        <p:nvSpPr>
          <p:cNvPr id="3" name="Zástupný objekt pre dátum 2"/>
          <p:cNvSpPr>
            <a:spLocks noGrp="1"/>
          </p:cNvSpPr>
          <p:nvPr>
            <p:ph type="dt" idx="1"/>
          </p:nvPr>
        </p:nvSpPr>
        <p:spPr>
          <a:xfrm>
            <a:off x="3815375" y="0"/>
            <a:ext cx="2918830" cy="495029"/>
          </a:xfrm>
          <a:prstGeom prst="rect">
            <a:avLst/>
          </a:prstGeom>
        </p:spPr>
        <p:txBody>
          <a:bodyPr vert="horz" lIns="92492" tIns="46246" rIns="92492" bIns="46246" rtlCol="0"/>
          <a:lstStyle>
            <a:lvl1pPr algn="r">
              <a:defRPr sz="1200"/>
            </a:lvl1pPr>
          </a:lstStyle>
          <a:p>
            <a:fld id="{1DF0FEF3-3E8D-43C6-ABC6-3336B25455BA}" type="datetimeFigureOut">
              <a:rPr lang="en-GB" smtClean="0"/>
              <a:t>09/06/2020</a:t>
            </a:fld>
            <a:endParaRPr lang="en-GB"/>
          </a:p>
        </p:txBody>
      </p:sp>
      <p:sp>
        <p:nvSpPr>
          <p:cNvPr id="4" name="Zástupný objekt pre obrázok snímky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2492" tIns="46246" rIns="92492" bIns="46246" rtlCol="0" anchor="ctr"/>
          <a:lstStyle/>
          <a:p>
            <a:endParaRPr lang="en-GB"/>
          </a:p>
        </p:txBody>
      </p:sp>
      <p:sp>
        <p:nvSpPr>
          <p:cNvPr id="5" name="Zástupný objekt pre poznámky 4"/>
          <p:cNvSpPr>
            <a:spLocks noGrp="1"/>
          </p:cNvSpPr>
          <p:nvPr>
            <p:ph type="body" sz="quarter" idx="3"/>
          </p:nvPr>
        </p:nvSpPr>
        <p:spPr>
          <a:xfrm>
            <a:off x="673577" y="4748164"/>
            <a:ext cx="5388610" cy="3884861"/>
          </a:xfrm>
          <a:prstGeom prst="rect">
            <a:avLst/>
          </a:prstGeom>
        </p:spPr>
        <p:txBody>
          <a:bodyPr vert="horz" lIns="92492" tIns="46246" rIns="92492" bIns="46246" rtlCol="0"/>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GB"/>
          </a:p>
        </p:txBody>
      </p:sp>
      <p:sp>
        <p:nvSpPr>
          <p:cNvPr id="6" name="Zástupný objekt pre pätu 5"/>
          <p:cNvSpPr>
            <a:spLocks noGrp="1"/>
          </p:cNvSpPr>
          <p:nvPr>
            <p:ph type="ftr" sz="quarter" idx="4"/>
          </p:nvPr>
        </p:nvSpPr>
        <p:spPr>
          <a:xfrm>
            <a:off x="1" y="9371286"/>
            <a:ext cx="2918830" cy="495028"/>
          </a:xfrm>
          <a:prstGeom prst="rect">
            <a:avLst/>
          </a:prstGeom>
        </p:spPr>
        <p:txBody>
          <a:bodyPr vert="horz" lIns="92492" tIns="46246" rIns="92492" bIns="46246" rtlCol="0" anchor="b"/>
          <a:lstStyle>
            <a:lvl1pPr algn="l">
              <a:defRPr sz="1200"/>
            </a:lvl1pPr>
          </a:lstStyle>
          <a:p>
            <a:endParaRPr lang="en-GB"/>
          </a:p>
        </p:txBody>
      </p:sp>
      <p:sp>
        <p:nvSpPr>
          <p:cNvPr id="7" name="Zástupný objekt pre číslo snímky 6"/>
          <p:cNvSpPr>
            <a:spLocks noGrp="1"/>
          </p:cNvSpPr>
          <p:nvPr>
            <p:ph type="sldNum" sz="quarter" idx="5"/>
          </p:nvPr>
        </p:nvSpPr>
        <p:spPr>
          <a:xfrm>
            <a:off x="3815375" y="9371286"/>
            <a:ext cx="2918830" cy="495028"/>
          </a:xfrm>
          <a:prstGeom prst="rect">
            <a:avLst/>
          </a:prstGeom>
        </p:spPr>
        <p:txBody>
          <a:bodyPr vert="horz" lIns="92492" tIns="46246" rIns="92492" bIns="46246" rtlCol="0" anchor="b"/>
          <a:lstStyle>
            <a:lvl1pPr algn="r">
              <a:defRPr sz="1200"/>
            </a:lvl1pPr>
          </a:lstStyle>
          <a:p>
            <a:fld id="{B446A011-3A2F-4480-B22B-E40E11BFECCF}" type="slidenum">
              <a:rPr lang="en-GB" smtClean="0"/>
              <a:t>‹#›</a:t>
            </a:fld>
            <a:endParaRPr lang="en-GB"/>
          </a:p>
        </p:txBody>
      </p:sp>
    </p:spTree>
    <p:extLst>
      <p:ext uri="{BB962C8B-B14F-4D97-AF65-F5344CB8AC3E}">
        <p14:creationId xmlns:p14="http://schemas.microsoft.com/office/powerpoint/2010/main" val="356777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B446A011-3A2F-4480-B22B-E40E11BFECCF}" type="slidenum">
              <a:rPr lang="en-GB" smtClean="0"/>
              <a:t>12</a:t>
            </a:fld>
            <a:endParaRPr lang="en-GB"/>
          </a:p>
        </p:txBody>
      </p:sp>
    </p:spTree>
    <p:extLst>
      <p:ext uri="{BB962C8B-B14F-4D97-AF65-F5344CB8AC3E}">
        <p14:creationId xmlns:p14="http://schemas.microsoft.com/office/powerpoint/2010/main" val="257511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B446A011-3A2F-4480-B22B-E40E11BFECCF}" type="slidenum">
              <a:rPr lang="en-GB" smtClean="0"/>
              <a:t>65</a:t>
            </a:fld>
            <a:endParaRPr lang="en-GB"/>
          </a:p>
        </p:txBody>
      </p:sp>
    </p:spTree>
    <p:extLst>
      <p:ext uri="{BB962C8B-B14F-4D97-AF65-F5344CB8AC3E}">
        <p14:creationId xmlns:p14="http://schemas.microsoft.com/office/powerpoint/2010/main" val="2523172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sk-SK" smtClean="0"/>
              <a:t>Upravte štýly predlohy textu</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Kliknutím upravte štýl predlohy podnadpisov</a:t>
            </a:r>
            <a:endParaRPr lang="en-US" dirty="0"/>
          </a:p>
        </p:txBody>
      </p:sp>
      <p:sp>
        <p:nvSpPr>
          <p:cNvPr id="7" name="Date Placeholder 6"/>
          <p:cNvSpPr>
            <a:spLocks noGrp="1"/>
          </p:cNvSpPr>
          <p:nvPr>
            <p:ph type="dt" sz="half" idx="10"/>
          </p:nvPr>
        </p:nvSpPr>
        <p:spPr/>
        <p:txBody>
          <a:bodyPr/>
          <a:lstStyle/>
          <a:p>
            <a:fld id="{4760C6D2-87A0-4A86-A2BF-4E8CC700ED15}" type="datetimeFigureOut">
              <a:rPr lang="en-GB" smtClean="0"/>
              <a:t>09/06/2020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F104E6-19CD-4A30-9D79-6590718AE347}" type="slidenum">
              <a:rPr lang="en-GB" smtClean="0"/>
              <a:t>‹#›</a:t>
            </a:fld>
            <a:endParaRPr lang="en-GB"/>
          </a:p>
        </p:txBody>
      </p:sp>
    </p:spTree>
    <p:extLst>
      <p:ext uri="{BB962C8B-B14F-4D97-AF65-F5344CB8AC3E}">
        <p14:creationId xmlns:p14="http://schemas.microsoft.com/office/powerpoint/2010/main" val="21757580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Vertical Text Placeholder 2"/>
          <p:cNvSpPr>
            <a:spLocks noGrp="1"/>
          </p:cNvSpPr>
          <p:nvPr>
            <p:ph type="body" orient="vert" idx="1"/>
          </p:nvPr>
        </p:nvSpPr>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4760C6D2-87A0-4A86-A2BF-4E8CC700ED15}" type="datetimeFigureOut">
              <a:rPr lang="en-GB" smtClean="0"/>
              <a:t>09/06/2020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F104E6-19CD-4A30-9D79-6590718AE347}" type="slidenum">
              <a:rPr lang="en-GB" smtClean="0"/>
              <a:t>‹#›</a:t>
            </a:fld>
            <a:endParaRPr lang="en-GB"/>
          </a:p>
        </p:txBody>
      </p:sp>
    </p:spTree>
    <p:extLst>
      <p:ext uri="{BB962C8B-B14F-4D97-AF65-F5344CB8AC3E}">
        <p14:creationId xmlns:p14="http://schemas.microsoft.com/office/powerpoint/2010/main" val="342339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sk-SK" smtClean="0"/>
              <a:t>Upravte štýly predlohy textu</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4760C6D2-87A0-4A86-A2BF-4E8CC700ED15}" type="datetimeFigureOut">
              <a:rPr lang="en-GB" smtClean="0"/>
              <a:t>09/06/2020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F104E6-19CD-4A30-9D79-6590718AE347}" type="slidenum">
              <a:rPr lang="en-GB" smtClean="0"/>
              <a:t>‹#›</a:t>
            </a:fld>
            <a:endParaRPr lang="en-GB"/>
          </a:p>
        </p:txBody>
      </p:sp>
    </p:spTree>
    <p:extLst>
      <p:ext uri="{BB962C8B-B14F-4D97-AF65-F5344CB8AC3E}">
        <p14:creationId xmlns:p14="http://schemas.microsoft.com/office/powerpoint/2010/main" val="4039157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idx="1"/>
          </p:nvPr>
        </p:nvSpPr>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4760C6D2-87A0-4A86-A2BF-4E8CC700ED15}" type="datetimeFigureOut">
              <a:rPr lang="en-GB" smtClean="0"/>
              <a:t>09/06/2020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F104E6-19CD-4A30-9D79-6590718AE347}" type="slidenum">
              <a:rPr lang="en-GB" smtClean="0"/>
              <a:t>‹#›</a:t>
            </a:fld>
            <a:endParaRPr lang="en-GB"/>
          </a:p>
        </p:txBody>
      </p:sp>
    </p:spTree>
    <p:extLst>
      <p:ext uri="{BB962C8B-B14F-4D97-AF65-F5344CB8AC3E}">
        <p14:creationId xmlns:p14="http://schemas.microsoft.com/office/powerpoint/2010/main" val="1358339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sk-SK" smtClean="0"/>
              <a:t>Upravte štýly predlohy textu</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Upraviť štýly predlohy textu</a:t>
            </a:r>
          </a:p>
        </p:txBody>
      </p:sp>
      <p:sp>
        <p:nvSpPr>
          <p:cNvPr id="7" name="Date Placeholder 6"/>
          <p:cNvSpPr>
            <a:spLocks noGrp="1"/>
          </p:cNvSpPr>
          <p:nvPr>
            <p:ph type="dt" sz="half" idx="10"/>
          </p:nvPr>
        </p:nvSpPr>
        <p:spPr/>
        <p:txBody>
          <a:bodyPr/>
          <a:lstStyle/>
          <a:p>
            <a:fld id="{4760C6D2-87A0-4A86-A2BF-4E8CC700ED15}" type="datetimeFigureOut">
              <a:rPr lang="en-GB" smtClean="0"/>
              <a:t>09/06/2020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F104E6-19CD-4A30-9D79-6590718AE347}" type="slidenum">
              <a:rPr lang="en-GB" smtClean="0"/>
              <a:t>‹#›</a:t>
            </a:fld>
            <a:endParaRPr lang="en-GB"/>
          </a:p>
        </p:txBody>
      </p:sp>
    </p:spTree>
    <p:extLst>
      <p:ext uri="{BB962C8B-B14F-4D97-AF65-F5344CB8AC3E}">
        <p14:creationId xmlns:p14="http://schemas.microsoft.com/office/powerpoint/2010/main" val="26734462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8" name="Date Placeholder 7"/>
          <p:cNvSpPr>
            <a:spLocks noGrp="1"/>
          </p:cNvSpPr>
          <p:nvPr>
            <p:ph type="dt" sz="half" idx="10"/>
          </p:nvPr>
        </p:nvSpPr>
        <p:spPr/>
        <p:txBody>
          <a:bodyPr/>
          <a:lstStyle/>
          <a:p>
            <a:fld id="{4760C6D2-87A0-4A86-A2BF-4E8CC700ED15}" type="datetimeFigureOut">
              <a:rPr lang="en-GB" smtClean="0"/>
              <a:t>09/06/2020</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E9F104E6-19CD-4A30-9D79-6590718AE347}" type="slidenum">
              <a:rPr lang="en-GB" smtClean="0"/>
              <a:t>‹#›</a:t>
            </a:fld>
            <a:endParaRPr lang="en-GB"/>
          </a:p>
        </p:txBody>
      </p:sp>
    </p:spTree>
    <p:extLst>
      <p:ext uri="{BB962C8B-B14F-4D97-AF65-F5344CB8AC3E}">
        <p14:creationId xmlns:p14="http://schemas.microsoft.com/office/powerpoint/2010/main" val="1284416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4" name="Content Placeholder 3"/>
          <p:cNvSpPr>
            <a:spLocks noGrp="1"/>
          </p:cNvSpPr>
          <p:nvPr>
            <p:ph sz="half" idx="2"/>
          </p:nvPr>
        </p:nvSpPr>
        <p:spPr>
          <a:xfrm>
            <a:off x="1583436" y="3143250"/>
            <a:ext cx="4270248" cy="2596776"/>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7" name="Date Placeholder 6"/>
          <p:cNvSpPr>
            <a:spLocks noGrp="1"/>
          </p:cNvSpPr>
          <p:nvPr>
            <p:ph type="dt" sz="half" idx="10"/>
          </p:nvPr>
        </p:nvSpPr>
        <p:spPr/>
        <p:txBody>
          <a:bodyPr/>
          <a:lstStyle/>
          <a:p>
            <a:fld id="{4760C6D2-87A0-4A86-A2BF-4E8CC700ED15}" type="datetimeFigureOut">
              <a:rPr lang="en-GB" smtClean="0"/>
              <a:t>09/06/2020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F104E6-19CD-4A30-9D79-6590718AE347}" type="slidenum">
              <a:rPr lang="en-GB" smtClean="0"/>
              <a:t>‹#›</a:t>
            </a:fld>
            <a:endParaRPr lang="en-GB"/>
          </a:p>
        </p:txBody>
      </p:sp>
      <p:sp>
        <p:nvSpPr>
          <p:cNvPr id="10" name="Title 9"/>
          <p:cNvSpPr>
            <a:spLocks noGrp="1"/>
          </p:cNvSpPr>
          <p:nvPr>
            <p:ph type="title"/>
          </p:nvPr>
        </p:nvSpPr>
        <p:spPr/>
        <p:txBody>
          <a:bodyPr/>
          <a:lstStyle/>
          <a:p>
            <a:r>
              <a:rPr lang="sk-SK" smtClean="0"/>
              <a:t>Upravte štýly predlohy textu</a:t>
            </a:r>
            <a:endParaRPr lang="en-US" dirty="0"/>
          </a:p>
        </p:txBody>
      </p:sp>
    </p:spTree>
    <p:extLst>
      <p:ext uri="{BB962C8B-B14F-4D97-AF65-F5344CB8AC3E}">
        <p14:creationId xmlns:p14="http://schemas.microsoft.com/office/powerpoint/2010/main" val="41719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4760C6D2-87A0-4A86-A2BF-4E8CC700ED15}" type="datetimeFigureOut">
              <a:rPr lang="en-GB" smtClean="0"/>
              <a:t>09/06/2020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F104E6-19CD-4A30-9D79-6590718AE347}" type="slidenum">
              <a:rPr lang="en-GB" smtClean="0"/>
              <a:t>‹#›</a:t>
            </a:fld>
            <a:endParaRPr lang="en-GB"/>
          </a:p>
        </p:txBody>
      </p:sp>
    </p:spTree>
    <p:extLst>
      <p:ext uri="{BB962C8B-B14F-4D97-AF65-F5344CB8AC3E}">
        <p14:creationId xmlns:p14="http://schemas.microsoft.com/office/powerpoint/2010/main" val="2314805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60C6D2-87A0-4A86-A2BF-4E8CC700ED15}" type="datetimeFigureOut">
              <a:rPr lang="en-GB" smtClean="0"/>
              <a:t>09/06/2020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F104E6-19CD-4A30-9D79-6590718AE347}" type="slidenum">
              <a:rPr lang="en-GB" smtClean="0"/>
              <a:t>‹#›</a:t>
            </a:fld>
            <a:endParaRPr lang="en-GB"/>
          </a:p>
        </p:txBody>
      </p:sp>
    </p:spTree>
    <p:extLst>
      <p:ext uri="{BB962C8B-B14F-4D97-AF65-F5344CB8AC3E}">
        <p14:creationId xmlns:p14="http://schemas.microsoft.com/office/powerpoint/2010/main" val="340709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sk-SK" smtClean="0"/>
              <a:t>Upravte štýly predlohy textu</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9" name="Date Placeholder 8"/>
          <p:cNvSpPr>
            <a:spLocks noGrp="1"/>
          </p:cNvSpPr>
          <p:nvPr>
            <p:ph type="dt" sz="half" idx="10"/>
          </p:nvPr>
        </p:nvSpPr>
        <p:spPr/>
        <p:txBody>
          <a:bodyPr/>
          <a:lstStyle/>
          <a:p>
            <a:fld id="{4760C6D2-87A0-4A86-A2BF-4E8CC700ED15}" type="datetimeFigureOut">
              <a:rPr lang="en-GB" smtClean="0"/>
              <a:t>09/06/2020</a:t>
            </a:fld>
            <a:endParaRPr lang="en-GB"/>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1" name="Slide Number Placeholder 10"/>
          <p:cNvSpPr>
            <a:spLocks noGrp="1"/>
          </p:cNvSpPr>
          <p:nvPr>
            <p:ph type="sldNum" sz="quarter" idx="12"/>
          </p:nvPr>
        </p:nvSpPr>
        <p:spPr/>
        <p:txBody>
          <a:bodyPr/>
          <a:lstStyle/>
          <a:p>
            <a:fld id="{E9F104E6-19CD-4A30-9D79-6590718AE347}" type="slidenum">
              <a:rPr lang="en-GB" smtClean="0"/>
              <a:t>‹#›</a:t>
            </a:fld>
            <a:endParaRPr lang="en-GB"/>
          </a:p>
        </p:txBody>
      </p:sp>
    </p:spTree>
    <p:extLst>
      <p:ext uri="{BB962C8B-B14F-4D97-AF65-F5344CB8AC3E}">
        <p14:creationId xmlns:p14="http://schemas.microsoft.com/office/powerpoint/2010/main" val="1844534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760C6D2-87A0-4A86-A2BF-4E8CC700ED15}" type="datetimeFigureOut">
              <a:rPr lang="en-GB" smtClean="0"/>
              <a:t>09/06/2020</a:t>
            </a:fld>
            <a:endParaRPr lang="en-GB"/>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0" name="Slide Number Placeholder 9"/>
          <p:cNvSpPr>
            <a:spLocks noGrp="1"/>
          </p:cNvSpPr>
          <p:nvPr>
            <p:ph type="sldNum" sz="quarter" idx="12"/>
          </p:nvPr>
        </p:nvSpPr>
        <p:spPr/>
        <p:txBody>
          <a:bodyPr/>
          <a:lstStyle/>
          <a:p>
            <a:fld id="{E9F104E6-19CD-4A30-9D79-6590718AE347}" type="slidenum">
              <a:rPr lang="en-GB" smtClean="0"/>
              <a:t>‹#›</a:t>
            </a:fld>
            <a:endParaRPr lang="en-GB"/>
          </a:p>
        </p:txBody>
      </p:sp>
    </p:spTree>
    <p:extLst>
      <p:ext uri="{BB962C8B-B14F-4D97-AF65-F5344CB8AC3E}">
        <p14:creationId xmlns:p14="http://schemas.microsoft.com/office/powerpoint/2010/main" val="368307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sk-SK" smtClean="0"/>
              <a:t>Upravte štýly predlohy textu</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760C6D2-87A0-4A86-A2BF-4E8CC700ED15}" type="datetimeFigureOut">
              <a:rPr lang="en-GB" smtClean="0"/>
              <a:t>09/06/2020</a:t>
            </a:fld>
            <a:endParaRPr lang="en-GB"/>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9F104E6-19CD-4A30-9D79-6590718AE347}" type="slidenum">
              <a:rPr lang="en-GB" smtClean="0"/>
              <a:t>‹#›</a:t>
            </a:fld>
            <a:endParaRPr lang="en-GB"/>
          </a:p>
        </p:txBody>
      </p:sp>
    </p:spTree>
    <p:extLst>
      <p:ext uri="{BB962C8B-B14F-4D97-AF65-F5344CB8AC3E}">
        <p14:creationId xmlns:p14="http://schemas.microsoft.com/office/powerpoint/2010/main" val="8298553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98815" y="1027467"/>
            <a:ext cx="9144000" cy="3832023"/>
          </a:xfrm>
        </p:spPr>
        <p:txBody>
          <a:bodyPr>
            <a:normAutofit fontScale="90000"/>
          </a:bodyPr>
          <a:lstStyle/>
          <a:p>
            <a:r>
              <a:rPr lang="sk-SK" sz="8900" b="1" dirty="0" smtClean="0">
                <a:solidFill>
                  <a:srgbClr val="FF0000"/>
                </a:solidFill>
              </a:rPr>
              <a:t>Africký mor ošípaných</a:t>
            </a:r>
            <a:r>
              <a:rPr lang="sk-SK" b="1" dirty="0" smtClean="0">
                <a:solidFill>
                  <a:srgbClr val="FF0000"/>
                </a:solidFill>
              </a:rPr>
              <a:t/>
            </a:r>
            <a:br>
              <a:rPr lang="sk-SK" b="1" dirty="0" smtClean="0">
                <a:solidFill>
                  <a:srgbClr val="FF0000"/>
                </a:solidFill>
              </a:rPr>
            </a:br>
            <a:r>
              <a:rPr lang="sk-SK" b="1" dirty="0" smtClean="0">
                <a:solidFill>
                  <a:srgbClr val="0070C0"/>
                </a:solidFill>
              </a:rPr>
              <a:t>(vývoj nákazovej  situácie v Európe a na Slovensku) </a:t>
            </a:r>
            <a:br>
              <a:rPr lang="sk-SK" b="1" dirty="0" smtClean="0">
                <a:solidFill>
                  <a:srgbClr val="0070C0"/>
                </a:solidFill>
              </a:rPr>
            </a:br>
            <a:endParaRPr lang="en-GB" b="1" dirty="0">
              <a:solidFill>
                <a:srgbClr val="0070C0"/>
              </a:solidFill>
            </a:endParaRPr>
          </a:p>
        </p:txBody>
      </p:sp>
      <p:sp>
        <p:nvSpPr>
          <p:cNvPr id="3" name="Obdĺžnik 2"/>
          <p:cNvSpPr/>
          <p:nvPr/>
        </p:nvSpPr>
        <p:spPr>
          <a:xfrm>
            <a:off x="5491942" y="5094268"/>
            <a:ext cx="6096000" cy="1557349"/>
          </a:xfrm>
          <a:prstGeom prst="rect">
            <a:avLst/>
          </a:prstGeom>
        </p:spPr>
        <p:txBody>
          <a:bodyPr>
            <a:spAutoFit/>
          </a:bodyPr>
          <a:lstStyle/>
          <a:p>
            <a:pPr lvl="0" algn="ctr" defTabSz="342900" eaLnBrk="0" hangingPunct="0">
              <a:spcBef>
                <a:spcPct val="20000"/>
              </a:spcBef>
              <a:buClr>
                <a:srgbClr val="418AB3"/>
              </a:buClr>
              <a:buSzPct val="80000"/>
            </a:pPr>
            <a:r>
              <a:rPr lang="sk-SK" altLang="sk-SK" sz="2800" b="1" i="1" kern="0" dirty="0">
                <a:solidFill>
                  <a:srgbClr val="333399"/>
                </a:solidFill>
                <a:latin typeface="Century Gothic" panose="020B0502020202020204"/>
              </a:rPr>
              <a:t>prof. MVDr. Jozef Bíreš, DrSc.,</a:t>
            </a:r>
          </a:p>
          <a:p>
            <a:pPr lvl="0" algn="ctr" defTabSz="342900" eaLnBrk="0" hangingPunct="0">
              <a:spcBef>
                <a:spcPct val="20000"/>
              </a:spcBef>
              <a:buClr>
                <a:srgbClr val="418AB3"/>
              </a:buClr>
              <a:buSzPct val="80000"/>
            </a:pPr>
            <a:r>
              <a:rPr lang="sk-SK" altLang="sk-SK" sz="2800" b="1" i="1" kern="0" dirty="0">
                <a:solidFill>
                  <a:srgbClr val="333399"/>
                </a:solidFill>
                <a:latin typeface="Century Gothic" panose="020B0502020202020204"/>
              </a:rPr>
              <a:t>ústredný riaditeľ ŠVPS SR </a:t>
            </a:r>
          </a:p>
          <a:p>
            <a:pPr lvl="0" algn="ctr" defTabSz="342900" eaLnBrk="0" hangingPunct="0">
              <a:spcBef>
                <a:spcPct val="20000"/>
              </a:spcBef>
              <a:buClr>
                <a:srgbClr val="418AB3"/>
              </a:buClr>
              <a:buSzPct val="80000"/>
            </a:pPr>
            <a:r>
              <a:rPr lang="sk-SK" altLang="sk-SK" sz="2800" b="1" i="1" kern="0" dirty="0">
                <a:solidFill>
                  <a:srgbClr val="333399"/>
                </a:solidFill>
                <a:latin typeface="Century Gothic" panose="020B0502020202020204"/>
              </a:rPr>
              <a:t>hlavný veterinárny lekár SR</a:t>
            </a:r>
          </a:p>
        </p:txBody>
      </p:sp>
      <p:pic>
        <p:nvPicPr>
          <p:cNvPr id="4" name="Obrázok 3"/>
          <p:cNvPicPr>
            <a:picLocks noChangeAspect="1"/>
          </p:cNvPicPr>
          <p:nvPr/>
        </p:nvPicPr>
        <p:blipFill>
          <a:blip r:embed="rId2"/>
          <a:stretch>
            <a:fillRect/>
          </a:stretch>
        </p:blipFill>
        <p:spPr>
          <a:xfrm>
            <a:off x="835738" y="4974820"/>
            <a:ext cx="1825313" cy="1676797"/>
          </a:xfrm>
          <a:prstGeom prst="rect">
            <a:avLst/>
          </a:prstGeom>
        </p:spPr>
      </p:pic>
    </p:spTree>
    <p:extLst>
      <p:ext uri="{BB962C8B-B14F-4D97-AF65-F5344CB8AC3E}">
        <p14:creationId xmlns:p14="http://schemas.microsoft.com/office/powerpoint/2010/main" val="152347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par>
                          <p:cTn id="22" fill="hold">
                            <p:stCondLst>
                              <p:cond delay="2000"/>
                            </p:stCondLst>
                            <p:childTnLst>
                              <p:par>
                                <p:cTn id="23" presetID="45"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type="title"/>
          </p:nvPr>
        </p:nvSpPr>
        <p:spPr>
          <a:xfrm>
            <a:off x="1114931" y="0"/>
            <a:ext cx="10372118" cy="689955"/>
          </a:xfrm>
        </p:spPr>
        <p:txBody>
          <a:bodyPr>
            <a:noAutofit/>
          </a:bodyPr>
          <a:lstStyle/>
          <a:p>
            <a:pPr algn="ctr" eaLnBrk="1" hangingPunct="1"/>
            <a:r>
              <a:rPr lang="sk-SK" altLang="sk-SK" sz="3200" b="1" i="1" dirty="0" err="1" smtClean="0">
                <a:solidFill>
                  <a:srgbClr val="000000"/>
                </a:solidFill>
              </a:rPr>
              <a:t>Regionalizácia</a:t>
            </a:r>
            <a:r>
              <a:rPr lang="sk-SK" altLang="sk-SK" sz="3200" b="1" i="1" dirty="0" smtClean="0">
                <a:solidFill>
                  <a:srgbClr val="000000"/>
                </a:solidFill>
              </a:rPr>
              <a:t> PLATNÁ ku dňu 15.06.2020</a:t>
            </a:r>
            <a:endParaRPr lang="sk-SK" altLang="sk-SK" sz="3200" dirty="0"/>
          </a:p>
        </p:txBody>
      </p:sp>
      <p:pic>
        <p:nvPicPr>
          <p:cNvPr id="2" name="Obrázok 1"/>
          <p:cNvPicPr>
            <a:picLocks noChangeAspect="1"/>
          </p:cNvPicPr>
          <p:nvPr/>
        </p:nvPicPr>
        <p:blipFill>
          <a:blip r:embed="rId2"/>
          <a:stretch>
            <a:fillRect/>
          </a:stretch>
        </p:blipFill>
        <p:spPr>
          <a:xfrm>
            <a:off x="3155632" y="689955"/>
            <a:ext cx="5306724" cy="6123799"/>
          </a:xfrm>
          <a:prstGeom prst="rect">
            <a:avLst/>
          </a:prstGeom>
        </p:spPr>
      </p:pic>
    </p:spTree>
    <p:extLst>
      <p:ext uri="{BB962C8B-B14F-4D97-AF65-F5344CB8AC3E}">
        <p14:creationId xmlns:p14="http://schemas.microsoft.com/office/powerpoint/2010/main" val="424326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3754" y="-1"/>
            <a:ext cx="10383983" cy="989215"/>
          </a:xfrm>
        </p:spPr>
        <p:txBody>
          <a:bodyPr>
            <a:normAutofit fontScale="90000"/>
          </a:bodyPr>
          <a:lstStyle/>
          <a:p>
            <a:r>
              <a:rPr lang="sk-SK" sz="4000" b="1" dirty="0" smtClean="0"/>
              <a:t>Výskyt nákaz  v Európe – ADNS – stav ku 04.06.2020</a:t>
            </a:r>
            <a:endParaRPr lang="en-GB" sz="4000" b="1" dirty="0"/>
          </a:p>
        </p:txBody>
      </p:sp>
      <p:pic>
        <p:nvPicPr>
          <p:cNvPr id="5" name="Obrázo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5536" y="2659501"/>
            <a:ext cx="1999970" cy="722881"/>
          </a:xfrm>
          <a:prstGeom prst="rect">
            <a:avLst/>
          </a:prstGeom>
        </p:spPr>
      </p:pic>
      <p:sp>
        <p:nvSpPr>
          <p:cNvPr id="3" name="Zástupný objekt pre obsah 2"/>
          <p:cNvSpPr>
            <a:spLocks noGrp="1"/>
          </p:cNvSpPr>
          <p:nvPr>
            <p:ph idx="1"/>
          </p:nvPr>
        </p:nvSpPr>
        <p:spPr/>
        <p:txBody>
          <a:bodyPr/>
          <a:lstStyle/>
          <a:p>
            <a:endParaRPr lang="sk-SK"/>
          </a:p>
        </p:txBody>
      </p:sp>
      <p:pic>
        <p:nvPicPr>
          <p:cNvPr id="4" name="Obrázok 3"/>
          <p:cNvPicPr>
            <a:picLocks noChangeAspect="1"/>
          </p:cNvPicPr>
          <p:nvPr/>
        </p:nvPicPr>
        <p:blipFill>
          <a:blip r:embed="rId3"/>
          <a:stretch>
            <a:fillRect/>
          </a:stretch>
        </p:blipFill>
        <p:spPr>
          <a:xfrm>
            <a:off x="856989" y="1122219"/>
            <a:ext cx="9763125" cy="5579138"/>
          </a:xfrm>
          <a:prstGeom prst="rect">
            <a:avLst/>
          </a:prstGeom>
        </p:spPr>
      </p:pic>
    </p:spTree>
    <p:extLst>
      <p:ext uri="{BB962C8B-B14F-4D97-AF65-F5344CB8AC3E}">
        <p14:creationId xmlns:p14="http://schemas.microsoft.com/office/powerpoint/2010/main" val="20033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3"/>
          <a:stretch>
            <a:fillRect/>
          </a:stretch>
        </p:blipFill>
        <p:spPr>
          <a:xfrm>
            <a:off x="331596" y="0"/>
            <a:ext cx="11776668" cy="6973558"/>
          </a:xfrm>
          <a:prstGeom prst="rect">
            <a:avLst/>
          </a:prstGeom>
        </p:spPr>
      </p:pic>
    </p:spTree>
    <p:extLst>
      <p:ext uri="{BB962C8B-B14F-4D97-AF65-F5344CB8AC3E}">
        <p14:creationId xmlns:p14="http://schemas.microsoft.com/office/powerpoint/2010/main" val="197099047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2070" y="133004"/>
            <a:ext cx="10515600" cy="1014153"/>
          </a:xfrm>
        </p:spPr>
        <p:txBody>
          <a:bodyPr>
            <a:normAutofit/>
          </a:bodyPr>
          <a:lstStyle/>
          <a:p>
            <a:r>
              <a:rPr lang="sk-SK" sz="3200" dirty="0" smtClean="0"/>
              <a:t>Situácia na južnej hranici –08.jÚN 2020</a:t>
            </a:r>
            <a:endParaRPr lang="en-GB" sz="3200" dirty="0"/>
          </a:p>
        </p:txBody>
      </p:sp>
      <p:pic>
        <p:nvPicPr>
          <p:cNvPr id="5" name="Zástupný objekt pre obsah 4"/>
          <p:cNvPicPr>
            <a:picLocks noGrp="1" noChangeAspect="1"/>
          </p:cNvPicPr>
          <p:nvPr>
            <p:ph idx="1"/>
          </p:nvPr>
        </p:nvPicPr>
        <p:blipFill>
          <a:blip r:embed="rId2"/>
          <a:stretch>
            <a:fillRect/>
          </a:stretch>
        </p:blipFill>
        <p:spPr>
          <a:xfrm>
            <a:off x="622071" y="1330036"/>
            <a:ext cx="10383980" cy="5527964"/>
          </a:xfrm>
          <a:prstGeom prst="rect">
            <a:avLst/>
          </a:prstGeom>
        </p:spPr>
      </p:pic>
    </p:spTree>
    <p:extLst>
      <p:ext uri="{BB962C8B-B14F-4D97-AF65-F5344CB8AC3E}">
        <p14:creationId xmlns:p14="http://schemas.microsoft.com/office/powerpoint/2010/main" val="4187301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1077" y="0"/>
            <a:ext cx="10475421" cy="598354"/>
          </a:xfrm>
        </p:spPr>
        <p:txBody>
          <a:bodyPr>
            <a:noAutofit/>
          </a:bodyPr>
          <a:lstStyle/>
          <a:p>
            <a:pPr algn="ctr"/>
            <a:r>
              <a:rPr lang="sk-SK" dirty="0" smtClean="0"/>
              <a:t>Situácia – južná hranica – DETAIL – 08.06.2020</a:t>
            </a:r>
            <a:endParaRPr lang="en-GB" dirty="0"/>
          </a:p>
        </p:txBody>
      </p:sp>
      <p:sp>
        <p:nvSpPr>
          <p:cNvPr id="3" name="Zástupný objekt pre obsah 2"/>
          <p:cNvSpPr>
            <a:spLocks noGrp="1"/>
          </p:cNvSpPr>
          <p:nvPr>
            <p:ph idx="1"/>
          </p:nvPr>
        </p:nvSpPr>
        <p:spPr/>
        <p:txBody>
          <a:bodyPr/>
          <a:lstStyle/>
          <a:p>
            <a:endParaRPr lang="sk-SK"/>
          </a:p>
        </p:txBody>
      </p:sp>
      <p:pic>
        <p:nvPicPr>
          <p:cNvPr id="6" name="Obrázok 5"/>
          <p:cNvPicPr>
            <a:picLocks noChangeAspect="1"/>
          </p:cNvPicPr>
          <p:nvPr/>
        </p:nvPicPr>
        <p:blipFill>
          <a:blip r:embed="rId2"/>
          <a:stretch>
            <a:fillRect/>
          </a:stretch>
        </p:blipFill>
        <p:spPr>
          <a:xfrm>
            <a:off x="0" y="756457"/>
            <a:ext cx="12192000" cy="5960227"/>
          </a:xfrm>
          <a:prstGeom prst="rect">
            <a:avLst/>
          </a:prstGeom>
        </p:spPr>
      </p:pic>
    </p:spTree>
    <p:extLst>
      <p:ext uri="{BB962C8B-B14F-4D97-AF65-F5344CB8AC3E}">
        <p14:creationId xmlns:p14="http://schemas.microsoft.com/office/powerpoint/2010/main" val="2859112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89078" y="233172"/>
            <a:ext cx="7729728" cy="1188720"/>
          </a:xfrm>
        </p:spPr>
        <p:txBody>
          <a:bodyPr/>
          <a:lstStyle/>
          <a:p>
            <a:r>
              <a:rPr lang="sk-SK" dirty="0" smtClean="0"/>
              <a:t>Hlavné výzvy AMO </a:t>
            </a:r>
            <a:br>
              <a:rPr lang="sk-SK" dirty="0" smtClean="0"/>
            </a:br>
            <a:r>
              <a:rPr lang="sk-SK" dirty="0" smtClean="0"/>
              <a:t>– z dlhodobého hľadiska</a:t>
            </a:r>
            <a:endParaRPr lang="sk-SK" dirty="0"/>
          </a:p>
        </p:txBody>
      </p:sp>
      <p:sp>
        <p:nvSpPr>
          <p:cNvPr id="3" name="Zástupný objekt pre obsah 2"/>
          <p:cNvSpPr>
            <a:spLocks noGrp="1"/>
          </p:cNvSpPr>
          <p:nvPr>
            <p:ph idx="1"/>
          </p:nvPr>
        </p:nvSpPr>
        <p:spPr>
          <a:xfrm>
            <a:off x="622998" y="2172532"/>
            <a:ext cx="10922558" cy="3836382"/>
          </a:xfrm>
        </p:spPr>
        <p:txBody>
          <a:bodyPr>
            <a:normAutofit/>
          </a:bodyPr>
          <a:lstStyle/>
          <a:p>
            <a:r>
              <a:rPr lang="sk-SK" sz="2000" dirty="0" smtClean="0"/>
              <a:t>udržateľnosť </a:t>
            </a:r>
            <a:r>
              <a:rPr lang="sk-SK" sz="2000" dirty="0"/>
              <a:t>chovu ošípaných v EÚ a na celom svete</a:t>
            </a:r>
          </a:p>
          <a:p>
            <a:r>
              <a:rPr lang="sk-SK" sz="2000" dirty="0"/>
              <a:t>m</a:t>
            </a:r>
            <a:r>
              <a:rPr lang="sk-SK" sz="2000" dirty="0" smtClean="0"/>
              <a:t>anažment diviačej zveri (</a:t>
            </a:r>
            <a:r>
              <a:rPr lang="sk-SK" sz="2000" b="1" dirty="0" smtClean="0"/>
              <a:t>znižovanie </a:t>
            </a:r>
            <a:r>
              <a:rPr lang="sk-SK" sz="2000" b="1" dirty="0" err="1" smtClean="0"/>
              <a:t>denzity</a:t>
            </a:r>
            <a:r>
              <a:rPr lang="sk-SK" sz="2000" b="1" dirty="0" smtClean="0"/>
              <a:t> </a:t>
            </a:r>
            <a:r>
              <a:rPr lang="sk-SK" sz="2000" dirty="0" smtClean="0"/>
              <a:t>)</a:t>
            </a:r>
            <a:endParaRPr lang="sk-SK" sz="2000" dirty="0"/>
          </a:p>
          <a:p>
            <a:r>
              <a:rPr lang="sk-SK" sz="2000" dirty="0"/>
              <a:t>o</a:t>
            </a:r>
            <a:r>
              <a:rPr lang="sk-SK" sz="2000" dirty="0" smtClean="0"/>
              <a:t>bmedzené uznávanie </a:t>
            </a:r>
            <a:r>
              <a:rPr lang="sk-SK" sz="2000" dirty="0" err="1"/>
              <a:t>regionalizácie</a:t>
            </a:r>
            <a:r>
              <a:rPr lang="sk-SK" sz="2000" dirty="0"/>
              <a:t> EÚ tretími krajinami (okrem určitých kľúčových obchodných partnerov)</a:t>
            </a:r>
          </a:p>
          <a:p>
            <a:r>
              <a:rPr lang="sk-SK" sz="2000" dirty="0" smtClean="0"/>
              <a:t>stále </a:t>
            </a:r>
            <a:r>
              <a:rPr lang="sk-SK" sz="2000" dirty="0"/>
              <a:t>riziko zavedenia </a:t>
            </a:r>
            <a:r>
              <a:rPr lang="sk-SK" sz="2000" dirty="0" smtClean="0"/>
              <a:t>AMO </a:t>
            </a:r>
            <a:r>
              <a:rPr lang="sk-SK" sz="2000" dirty="0"/>
              <a:t>medzinárodnými cestujúcimi</a:t>
            </a:r>
          </a:p>
          <a:p>
            <a:r>
              <a:rPr lang="sk-SK" sz="2000" dirty="0"/>
              <a:t>s</a:t>
            </a:r>
            <a:r>
              <a:rPr lang="sk-SK" sz="2000" dirty="0" smtClean="0"/>
              <a:t>tále NEDOSTUPNOSŤ vakcíny </a:t>
            </a:r>
            <a:r>
              <a:rPr lang="sk-SK" sz="2000" dirty="0"/>
              <a:t>proti </a:t>
            </a:r>
            <a:r>
              <a:rPr lang="sk-SK" sz="2000" dirty="0" smtClean="0"/>
              <a:t>AMO </a:t>
            </a:r>
            <a:r>
              <a:rPr lang="sk-SK" sz="2000" dirty="0"/>
              <a:t>a niektoré ďalšie vedecké / výskumné medzery</a:t>
            </a:r>
          </a:p>
        </p:txBody>
      </p:sp>
    </p:spTree>
    <p:extLst>
      <p:ext uri="{BB962C8B-B14F-4D97-AF65-F5344CB8AC3E}">
        <p14:creationId xmlns:p14="http://schemas.microsoft.com/office/powerpoint/2010/main" val="1181411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smtClean="0"/>
              <a:t>Porovnanie vývoja v niektorých krajinách- diviaky- </a:t>
            </a:r>
            <a:br>
              <a:rPr lang="sk-SK" dirty="0" smtClean="0"/>
            </a:br>
            <a:r>
              <a:rPr lang="sk-SK" dirty="0" smtClean="0"/>
              <a:t>celý rok 2019 verzus I. štvrťrok 2020</a:t>
            </a:r>
            <a:endParaRPr lang="sk-SK" dirty="0"/>
          </a:p>
        </p:txBody>
      </p:sp>
      <p:pic>
        <p:nvPicPr>
          <p:cNvPr id="6" name="Obrázok 5"/>
          <p:cNvPicPr>
            <a:picLocks noChangeAspect="1"/>
          </p:cNvPicPr>
          <p:nvPr/>
        </p:nvPicPr>
        <p:blipFill>
          <a:blip r:embed="rId2"/>
          <a:stretch>
            <a:fillRect/>
          </a:stretch>
        </p:blipFill>
        <p:spPr>
          <a:xfrm>
            <a:off x="1766467" y="2669547"/>
            <a:ext cx="8659065" cy="3409705"/>
          </a:xfrm>
          <a:prstGeom prst="rect">
            <a:avLst/>
          </a:prstGeom>
        </p:spPr>
      </p:pic>
    </p:spTree>
    <p:extLst>
      <p:ext uri="{BB962C8B-B14F-4D97-AF65-F5344CB8AC3E}">
        <p14:creationId xmlns:p14="http://schemas.microsoft.com/office/powerpoint/2010/main" val="2045914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33353" y="290946"/>
            <a:ext cx="7729728" cy="1022466"/>
          </a:xfrm>
        </p:spPr>
        <p:txBody>
          <a:bodyPr>
            <a:normAutofit fontScale="90000"/>
          </a:bodyPr>
          <a:lstStyle/>
          <a:p>
            <a:r>
              <a:rPr lang="sk-SK" dirty="0" err="1" smtClean="0"/>
              <a:t>NASLEDUJúce</a:t>
            </a:r>
            <a:r>
              <a:rPr lang="sk-SK" dirty="0" smtClean="0"/>
              <a:t> KROKY v BOJI s AMO </a:t>
            </a:r>
            <a:br>
              <a:rPr lang="sk-SK" dirty="0" smtClean="0"/>
            </a:br>
            <a:r>
              <a:rPr lang="sk-SK" dirty="0" smtClean="0"/>
              <a:t>( všeobecný pohľad)</a:t>
            </a:r>
            <a:endParaRPr lang="sk-SK" dirty="0"/>
          </a:p>
        </p:txBody>
      </p:sp>
      <p:sp>
        <p:nvSpPr>
          <p:cNvPr id="3" name="Zástupný objekt pre obsah 2"/>
          <p:cNvSpPr>
            <a:spLocks noGrp="1"/>
          </p:cNvSpPr>
          <p:nvPr>
            <p:ph idx="1"/>
          </p:nvPr>
        </p:nvSpPr>
        <p:spPr>
          <a:xfrm>
            <a:off x="1330036" y="2177935"/>
            <a:ext cx="9210502" cy="3803162"/>
          </a:xfrm>
        </p:spPr>
        <p:txBody>
          <a:bodyPr>
            <a:normAutofit/>
          </a:bodyPr>
          <a:lstStyle/>
          <a:p>
            <a:r>
              <a:rPr lang="sk-SK" dirty="0" smtClean="0"/>
              <a:t>pokračovať </a:t>
            </a:r>
            <a:r>
              <a:rPr lang="sk-SK" dirty="0"/>
              <a:t>v podpore vedeckého výskumu v EÚ a vo svete (napr. Medzery vo výskume, vakcína) </a:t>
            </a:r>
            <a:endParaRPr lang="sk-SK" dirty="0" smtClean="0"/>
          </a:p>
          <a:p>
            <a:r>
              <a:rPr lang="sk-SK" dirty="0"/>
              <a:t>a</a:t>
            </a:r>
            <a:r>
              <a:rPr lang="sk-SK" dirty="0" smtClean="0"/>
              <a:t>ktualizované </a:t>
            </a:r>
            <a:r>
              <a:rPr lang="sk-SK" dirty="0"/>
              <a:t>hodnotenie rizika </a:t>
            </a:r>
            <a:r>
              <a:rPr lang="sk-SK" dirty="0" smtClean="0"/>
              <a:t>šírenia AMO zo </a:t>
            </a:r>
            <a:r>
              <a:rPr lang="sk-SK" dirty="0"/>
              <a:t>strany EFSA </a:t>
            </a:r>
            <a:endParaRPr lang="sk-SK" dirty="0" smtClean="0"/>
          </a:p>
          <a:p>
            <a:r>
              <a:rPr lang="sk-SK" dirty="0"/>
              <a:t>r</a:t>
            </a:r>
            <a:r>
              <a:rPr lang="sk-SK" dirty="0" smtClean="0"/>
              <a:t>iadiť </a:t>
            </a:r>
            <a:r>
              <a:rPr lang="sk-SK" dirty="0"/>
              <a:t>a revidovať opatrenia EÚ pre </a:t>
            </a:r>
            <a:r>
              <a:rPr lang="sk-SK" dirty="0" smtClean="0"/>
              <a:t>AMO (právne </a:t>
            </a:r>
            <a:r>
              <a:rPr lang="sk-SK" dirty="0"/>
              <a:t>predpisy, usmernenia</a:t>
            </a:r>
            <a:r>
              <a:rPr lang="sk-SK" dirty="0" smtClean="0"/>
              <a:t>)</a:t>
            </a:r>
          </a:p>
          <a:p>
            <a:r>
              <a:rPr lang="sk-SK" dirty="0"/>
              <a:t>d</a:t>
            </a:r>
            <a:r>
              <a:rPr lang="sk-SK" dirty="0" smtClean="0"/>
              <a:t>ialóg </a:t>
            </a:r>
            <a:r>
              <a:rPr lang="sk-SK" dirty="0"/>
              <a:t>a koordinované úsilie s tretími krajinami ( bilaterálne a </a:t>
            </a:r>
            <a:r>
              <a:rPr lang="sk-SK" dirty="0" smtClean="0"/>
              <a:t>GF- TAD</a:t>
            </a:r>
            <a:r>
              <a:rPr lang="sk-SK" dirty="0"/>
              <a:t>) </a:t>
            </a:r>
            <a:endParaRPr lang="sk-SK" dirty="0" smtClean="0"/>
          </a:p>
          <a:p>
            <a:r>
              <a:rPr lang="sk-SK" dirty="0" smtClean="0"/>
              <a:t>finančná podpora aktivít  (Celkové </a:t>
            </a:r>
            <a:r>
              <a:rPr lang="sk-SK" dirty="0"/>
              <a:t>pridelenie prostriedkov na </a:t>
            </a:r>
            <a:r>
              <a:rPr lang="sk-SK" dirty="0" smtClean="0"/>
              <a:t>AMO </a:t>
            </a:r>
            <a:r>
              <a:rPr lang="sk-SK" dirty="0"/>
              <a:t>členským štátom na obdobie rokov 2013 </a:t>
            </a:r>
            <a:r>
              <a:rPr lang="sk-SK" dirty="0" smtClean="0"/>
              <a:t>– 2019 v sume 110 </a:t>
            </a:r>
            <a:r>
              <a:rPr lang="sk-SK" dirty="0"/>
              <a:t>miliónov EUR</a:t>
            </a:r>
            <a:r>
              <a:rPr lang="sk-SK" dirty="0" smtClean="0"/>
              <a:t>.) </a:t>
            </a:r>
          </a:p>
          <a:p>
            <a:r>
              <a:rPr lang="sk-SK" dirty="0"/>
              <a:t>k</a:t>
            </a:r>
            <a:r>
              <a:rPr lang="sk-SK" dirty="0" smtClean="0"/>
              <a:t>ampane </a:t>
            </a:r>
            <a:r>
              <a:rPr lang="sk-SK" dirty="0"/>
              <a:t>na zvýšenie povedomia </a:t>
            </a:r>
            <a:endParaRPr lang="sk-SK" dirty="0" smtClean="0"/>
          </a:p>
          <a:p>
            <a:r>
              <a:rPr lang="sk-SK" dirty="0">
                <a:solidFill>
                  <a:srgbClr val="FF0000"/>
                </a:solidFill>
              </a:rPr>
              <a:t>b</a:t>
            </a:r>
            <a:r>
              <a:rPr lang="sk-SK" dirty="0" smtClean="0">
                <a:solidFill>
                  <a:srgbClr val="FF0000"/>
                </a:solidFill>
              </a:rPr>
              <a:t>iologická bezpečnosť ( lov, chovy) </a:t>
            </a:r>
            <a:r>
              <a:rPr lang="sk-SK" dirty="0">
                <a:solidFill>
                  <a:srgbClr val="FF0000"/>
                </a:solidFill>
              </a:rPr>
              <a:t>je </a:t>
            </a:r>
            <a:r>
              <a:rPr lang="sk-SK" u="sng" dirty="0" smtClean="0">
                <a:solidFill>
                  <a:srgbClr val="FF0000"/>
                </a:solidFill>
              </a:rPr>
              <a:t>kľúčový nástroj </a:t>
            </a:r>
            <a:r>
              <a:rPr lang="sk-SK" dirty="0" smtClean="0">
                <a:solidFill>
                  <a:srgbClr val="FF0000"/>
                </a:solidFill>
              </a:rPr>
              <a:t>!</a:t>
            </a:r>
            <a:endParaRPr lang="sk-SK" dirty="0" smtClean="0"/>
          </a:p>
          <a:p>
            <a:r>
              <a:rPr lang="sk-SK" dirty="0"/>
              <a:t>s</a:t>
            </a:r>
            <a:r>
              <a:rPr lang="sk-SK" dirty="0" smtClean="0"/>
              <a:t>polupráca  zúčastnených strán na </a:t>
            </a:r>
            <a:r>
              <a:rPr lang="sk-SK" dirty="0"/>
              <a:t>všetkých úrovniach!</a:t>
            </a:r>
          </a:p>
        </p:txBody>
      </p:sp>
    </p:spTree>
    <p:extLst>
      <p:ext uri="{BB962C8B-B14F-4D97-AF65-F5344CB8AC3E}">
        <p14:creationId xmlns:p14="http://schemas.microsoft.com/office/powerpoint/2010/main" val="3815058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1574" y="1421477"/>
            <a:ext cx="10515600" cy="2596776"/>
          </a:xfrm>
        </p:spPr>
        <p:txBody>
          <a:bodyPr>
            <a:noAutofit/>
          </a:bodyPr>
          <a:lstStyle/>
          <a:p>
            <a:pPr algn="ctr"/>
            <a:r>
              <a:rPr lang="sk-SK" sz="6600" b="1" dirty="0" smtClean="0">
                <a:solidFill>
                  <a:srgbClr val="C00000"/>
                </a:solidFill>
              </a:rPr>
              <a:t>AMO NA SLOVENSKU- REALITA</a:t>
            </a:r>
            <a:endParaRPr lang="en-GB" sz="6600" b="1" dirty="0">
              <a:solidFill>
                <a:srgbClr val="C00000"/>
              </a:solidFill>
            </a:endParaRP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055" y="4567518"/>
            <a:ext cx="2038910" cy="2038910"/>
          </a:xfrm>
          <a:prstGeom prst="rect">
            <a:avLst/>
          </a:prstGeom>
        </p:spPr>
      </p:pic>
    </p:spTree>
    <p:extLst>
      <p:ext uri="{BB962C8B-B14F-4D97-AF65-F5344CB8AC3E}">
        <p14:creationId xmlns:p14="http://schemas.microsoft.com/office/powerpoint/2010/main" val="1544137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4524" y="83127"/>
            <a:ext cx="10489276" cy="673331"/>
          </a:xfrm>
        </p:spPr>
        <p:txBody>
          <a:bodyPr>
            <a:noAutofit/>
          </a:bodyPr>
          <a:lstStyle/>
          <a:p>
            <a:pPr algn="ctr"/>
            <a:r>
              <a:rPr lang="sk-SK" sz="3200" b="1" i="1" dirty="0" smtClean="0"/>
              <a:t>Výskyt AMO v SR júl 2019- JÚN 2020 </a:t>
            </a:r>
            <a:endParaRPr lang="sk-SK" sz="3200" b="1" i="1" dirty="0"/>
          </a:p>
        </p:txBody>
      </p:sp>
      <p:pic>
        <p:nvPicPr>
          <p:cNvPr id="3" name="Obrázok 2"/>
          <p:cNvPicPr>
            <a:picLocks noChangeAspect="1"/>
          </p:cNvPicPr>
          <p:nvPr/>
        </p:nvPicPr>
        <p:blipFill>
          <a:blip r:embed="rId2"/>
          <a:stretch>
            <a:fillRect/>
          </a:stretch>
        </p:blipFill>
        <p:spPr>
          <a:xfrm>
            <a:off x="864524" y="855345"/>
            <a:ext cx="9518072" cy="4781550"/>
          </a:xfrm>
          <a:prstGeom prst="rect">
            <a:avLst/>
          </a:prstGeom>
        </p:spPr>
      </p:pic>
      <p:pic>
        <p:nvPicPr>
          <p:cNvPr id="4" name="Obrázok 3"/>
          <p:cNvPicPr>
            <a:picLocks noChangeAspect="1"/>
          </p:cNvPicPr>
          <p:nvPr/>
        </p:nvPicPr>
        <p:blipFill>
          <a:blip r:embed="rId3"/>
          <a:stretch>
            <a:fillRect/>
          </a:stretch>
        </p:blipFill>
        <p:spPr>
          <a:xfrm>
            <a:off x="929899" y="5835535"/>
            <a:ext cx="9183400" cy="914400"/>
          </a:xfrm>
          <a:prstGeom prst="rect">
            <a:avLst/>
          </a:prstGeom>
        </p:spPr>
      </p:pic>
    </p:spTree>
    <p:extLst>
      <p:ext uri="{BB962C8B-B14F-4D97-AF65-F5344CB8AC3E}">
        <p14:creationId xmlns:p14="http://schemas.microsoft.com/office/powerpoint/2010/main" val="25835659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70846" y="311550"/>
            <a:ext cx="7729728" cy="1188720"/>
          </a:xfrm>
        </p:spPr>
        <p:txBody>
          <a:bodyPr/>
          <a:lstStyle/>
          <a:p>
            <a:r>
              <a:rPr lang="sk-SK" dirty="0" smtClean="0"/>
              <a:t>Pohľad na </a:t>
            </a:r>
            <a:r>
              <a:rPr lang="sk-SK" dirty="0" err="1" smtClean="0"/>
              <a:t>Amo</a:t>
            </a:r>
            <a:r>
              <a:rPr lang="sk-SK" dirty="0" smtClean="0"/>
              <a:t> s jeho dopadom na celý sektor</a:t>
            </a:r>
            <a:endParaRPr lang="sk-SK" dirty="0"/>
          </a:p>
        </p:txBody>
      </p:sp>
      <p:sp>
        <p:nvSpPr>
          <p:cNvPr id="3" name="Zástupný objekt pre obsah 2"/>
          <p:cNvSpPr>
            <a:spLocks noGrp="1"/>
          </p:cNvSpPr>
          <p:nvPr>
            <p:ph idx="1"/>
          </p:nvPr>
        </p:nvSpPr>
        <p:spPr>
          <a:xfrm>
            <a:off x="783771" y="1768510"/>
            <a:ext cx="10661302" cy="4712677"/>
          </a:xfrm>
        </p:spPr>
        <p:txBody>
          <a:bodyPr>
            <a:normAutofit fontScale="70000" lnSpcReduction="20000"/>
          </a:bodyPr>
          <a:lstStyle/>
          <a:p>
            <a:pPr marL="0" indent="0">
              <a:buNone/>
            </a:pPr>
            <a:r>
              <a:rPr lang="sk-SK" dirty="0"/>
              <a:t> </a:t>
            </a:r>
          </a:p>
          <a:p>
            <a:pPr algn="just"/>
            <a:r>
              <a:rPr lang="sk-SK" sz="3100" dirty="0" smtClean="0"/>
              <a:t>Africký mor ošípaných (AMO) </a:t>
            </a:r>
            <a:r>
              <a:rPr lang="sk-SK" sz="3100" dirty="0"/>
              <a:t>je celosvetovou hrozbou pre odvetvie chovu hospodárskych zvierat, ktorá má vplyv na živobytie poľnohospodárov a zainteresovaných strán a môže mať vážne následky pre potravinovú bezpečnosť.</a:t>
            </a:r>
          </a:p>
          <a:p>
            <a:pPr algn="just"/>
            <a:endParaRPr lang="sk-SK" sz="3100" dirty="0"/>
          </a:p>
          <a:p>
            <a:pPr algn="just"/>
            <a:r>
              <a:rPr lang="sk-SK" sz="3100" dirty="0" smtClean="0"/>
              <a:t>Nebývalý </a:t>
            </a:r>
            <a:r>
              <a:rPr lang="sk-SK" sz="3100" dirty="0"/>
              <a:t>globálny problém zdravia zvierat: </a:t>
            </a:r>
            <a:r>
              <a:rPr lang="sk-SK" sz="3100" dirty="0">
                <a:solidFill>
                  <a:srgbClr val="FF0000"/>
                </a:solidFill>
              </a:rPr>
              <a:t>väčšina svetových populácií ošípaných je priamo ohrozená.</a:t>
            </a:r>
          </a:p>
          <a:p>
            <a:pPr algn="just"/>
            <a:endParaRPr lang="sk-SK" sz="3100" dirty="0"/>
          </a:p>
          <a:p>
            <a:pPr algn="just"/>
            <a:r>
              <a:rPr lang="sk-SK" sz="3100" dirty="0" smtClean="0"/>
              <a:t>Priamy </a:t>
            </a:r>
            <a:r>
              <a:rPr lang="sk-SK" sz="3100" dirty="0"/>
              <a:t>dopad významných strát na farmu v dôsledku úmrtnosti</a:t>
            </a:r>
          </a:p>
          <a:p>
            <a:pPr algn="just"/>
            <a:endParaRPr lang="sk-SK" sz="3100" dirty="0"/>
          </a:p>
          <a:p>
            <a:pPr algn="just"/>
            <a:r>
              <a:rPr lang="sk-SK" sz="3100" dirty="0" smtClean="0"/>
              <a:t>Negatívny </a:t>
            </a:r>
            <a:r>
              <a:rPr lang="sk-SK" sz="3100" dirty="0"/>
              <a:t>vplyv z dôvodu regionálnych obmedzení a zákazov obchodovania</a:t>
            </a:r>
          </a:p>
          <a:p>
            <a:pPr algn="just"/>
            <a:endParaRPr lang="sk-SK" sz="3100" dirty="0"/>
          </a:p>
          <a:p>
            <a:pPr algn="just"/>
            <a:r>
              <a:rPr lang="sk-SK" sz="3100" dirty="0" smtClean="0"/>
              <a:t>vedľajšie </a:t>
            </a:r>
            <a:r>
              <a:rPr lang="sk-SK" sz="3100" dirty="0"/>
              <a:t>účinky na iné sektory (napr. priemysel krmív)</a:t>
            </a:r>
          </a:p>
          <a:p>
            <a:endParaRPr lang="sk-SK" sz="3100" dirty="0"/>
          </a:p>
        </p:txBody>
      </p:sp>
    </p:spTree>
    <p:extLst>
      <p:ext uri="{BB962C8B-B14F-4D97-AF65-F5344CB8AC3E}">
        <p14:creationId xmlns:p14="http://schemas.microsoft.com/office/powerpoint/2010/main" val="1625986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7768" y="182880"/>
            <a:ext cx="10271207" cy="689956"/>
          </a:xfrm>
        </p:spPr>
        <p:txBody>
          <a:bodyPr>
            <a:noAutofit/>
          </a:bodyPr>
          <a:lstStyle/>
          <a:p>
            <a:pPr algn="ctr"/>
            <a:r>
              <a:rPr lang="sk-SK" sz="3200" dirty="0" smtClean="0"/>
              <a:t>Diviaky- </a:t>
            </a:r>
            <a:r>
              <a:rPr lang="sk-SK" sz="3200" dirty="0" err="1" smtClean="0"/>
              <a:t>pozit</a:t>
            </a:r>
            <a:r>
              <a:rPr lang="sk-SK" sz="3200" dirty="0" smtClean="0"/>
              <a:t>.- AMO-  2020- stav ku 8.6.2020</a:t>
            </a:r>
            <a:endParaRPr lang="sk-SK" sz="3200" dirty="0"/>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2831" y="931025"/>
            <a:ext cx="1746550" cy="1746550"/>
          </a:xfrm>
          <a:prstGeom prst="rect">
            <a:avLst/>
          </a:prstGeom>
        </p:spPr>
      </p:pic>
      <p:pic>
        <p:nvPicPr>
          <p:cNvPr id="4" name="Obrázok 3"/>
          <p:cNvPicPr>
            <a:picLocks noChangeAspect="1"/>
          </p:cNvPicPr>
          <p:nvPr/>
        </p:nvPicPr>
        <p:blipFill>
          <a:blip r:embed="rId3"/>
          <a:stretch>
            <a:fillRect/>
          </a:stretch>
        </p:blipFill>
        <p:spPr>
          <a:xfrm>
            <a:off x="527026" y="931025"/>
            <a:ext cx="8956918" cy="6055822"/>
          </a:xfrm>
          <a:prstGeom prst="rect">
            <a:avLst/>
          </a:prstGeom>
        </p:spPr>
      </p:pic>
    </p:spTree>
    <p:extLst>
      <p:ext uri="{BB962C8B-B14F-4D97-AF65-F5344CB8AC3E}">
        <p14:creationId xmlns:p14="http://schemas.microsoft.com/office/powerpoint/2010/main" val="311208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a:xfrm>
            <a:off x="665018" y="0"/>
            <a:ext cx="11222181" cy="1105593"/>
          </a:xfrm>
        </p:spPr>
        <p:txBody>
          <a:bodyPr>
            <a:noAutofit/>
          </a:bodyPr>
          <a:lstStyle/>
          <a:p>
            <a:pPr algn="ctr"/>
            <a:r>
              <a:rPr lang="en-US" altLang="sk-SK" sz="3200" b="1" dirty="0">
                <a:solidFill>
                  <a:srgbClr val="000000"/>
                </a:solidFill>
              </a:rPr>
              <a:t>A</a:t>
            </a:r>
            <a:r>
              <a:rPr lang="sk-SK" altLang="sk-SK" sz="3200" b="1" dirty="0" smtClean="0">
                <a:solidFill>
                  <a:srgbClr val="000000"/>
                </a:solidFill>
              </a:rPr>
              <a:t>MO zóny na Slovensku (update FEBRUÁR 2020)</a:t>
            </a:r>
            <a:endParaRPr lang="sk-SK" altLang="sk-SK" sz="3200" dirty="0"/>
          </a:p>
        </p:txBody>
      </p:sp>
      <p:pic>
        <p:nvPicPr>
          <p:cNvPr id="2" name="Obrázo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9" y="1493868"/>
            <a:ext cx="1905000" cy="952500"/>
          </a:xfrm>
          <a:prstGeom prst="rect">
            <a:avLst/>
          </a:prstGeom>
        </p:spPr>
      </p:pic>
      <p:pic>
        <p:nvPicPr>
          <p:cNvPr id="3" name="Obrázok 2"/>
          <p:cNvPicPr>
            <a:picLocks noChangeAspect="1"/>
          </p:cNvPicPr>
          <p:nvPr/>
        </p:nvPicPr>
        <p:blipFill>
          <a:blip r:embed="rId3"/>
          <a:stretch>
            <a:fillRect/>
          </a:stretch>
        </p:blipFill>
        <p:spPr>
          <a:xfrm>
            <a:off x="1718269" y="1105593"/>
            <a:ext cx="9455498" cy="5823166"/>
          </a:xfrm>
          <a:prstGeom prst="rect">
            <a:avLst/>
          </a:prstGeom>
        </p:spPr>
      </p:pic>
    </p:spTree>
    <p:extLst>
      <p:ext uri="{BB962C8B-B14F-4D97-AF65-F5344CB8AC3E}">
        <p14:creationId xmlns:p14="http://schemas.microsoft.com/office/powerpoint/2010/main" val="29287213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jekt pre obsah 3"/>
          <p:cNvPicPr>
            <a:picLocks noGrp="1" noChangeAspect="1"/>
          </p:cNvPicPr>
          <p:nvPr>
            <p:ph idx="1"/>
          </p:nvPr>
        </p:nvPicPr>
        <p:blipFill>
          <a:blip r:embed="rId2"/>
          <a:stretch>
            <a:fillRect/>
          </a:stretch>
        </p:blipFill>
        <p:spPr>
          <a:xfrm>
            <a:off x="844062" y="231186"/>
            <a:ext cx="9947867" cy="6420823"/>
          </a:xfrm>
          <a:prstGeom prst="rect">
            <a:avLst/>
          </a:prstGeom>
        </p:spPr>
      </p:pic>
    </p:spTree>
    <p:extLst>
      <p:ext uri="{BB962C8B-B14F-4D97-AF65-F5344CB8AC3E}">
        <p14:creationId xmlns:p14="http://schemas.microsoft.com/office/powerpoint/2010/main" val="1501886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jekt pre obsah 3"/>
          <p:cNvPicPr>
            <a:picLocks noGrp="1" noChangeAspect="1"/>
          </p:cNvPicPr>
          <p:nvPr>
            <p:ph idx="1"/>
          </p:nvPr>
        </p:nvPicPr>
        <p:blipFill>
          <a:blip r:embed="rId2"/>
          <a:stretch>
            <a:fillRect/>
          </a:stretch>
        </p:blipFill>
        <p:spPr>
          <a:xfrm>
            <a:off x="884255" y="358741"/>
            <a:ext cx="9897626" cy="6428510"/>
          </a:xfrm>
          <a:prstGeom prst="rect">
            <a:avLst/>
          </a:prstGeom>
        </p:spPr>
      </p:pic>
    </p:spTree>
    <p:extLst>
      <p:ext uri="{BB962C8B-B14F-4D97-AF65-F5344CB8AC3E}">
        <p14:creationId xmlns:p14="http://schemas.microsoft.com/office/powerpoint/2010/main" val="3785050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29202" y="0"/>
            <a:ext cx="8219150" cy="773673"/>
          </a:xfrm>
        </p:spPr>
        <p:txBody>
          <a:bodyPr/>
          <a:lstStyle/>
          <a:p>
            <a:r>
              <a:rPr lang="sk-SK" dirty="0" smtClean="0"/>
              <a:t>Boj s </a:t>
            </a:r>
            <a:r>
              <a:rPr lang="sk-SK" dirty="0" err="1" smtClean="0"/>
              <a:t>Amo</a:t>
            </a:r>
            <a:r>
              <a:rPr lang="sk-SK" dirty="0" smtClean="0"/>
              <a:t> na Sk verzus CZ/BE</a:t>
            </a:r>
            <a:endParaRPr lang="sk-SK" dirty="0"/>
          </a:p>
        </p:txBody>
      </p:sp>
      <p:sp>
        <p:nvSpPr>
          <p:cNvPr id="3" name="Zástupný objekt pre obsah 2"/>
          <p:cNvSpPr>
            <a:spLocks noGrp="1"/>
          </p:cNvSpPr>
          <p:nvPr>
            <p:ph idx="1"/>
          </p:nvPr>
        </p:nvSpPr>
        <p:spPr>
          <a:xfrm>
            <a:off x="1829202" y="898926"/>
            <a:ext cx="7729728" cy="316171"/>
          </a:xfrm>
        </p:spPr>
        <p:txBody>
          <a:bodyPr>
            <a:normAutofit fontScale="92500" lnSpcReduction="20000"/>
          </a:bodyPr>
          <a:lstStyle/>
          <a:p>
            <a:pPr algn="ctr"/>
            <a:r>
              <a:rPr lang="sk-SK" b="1" dirty="0" smtClean="0"/>
              <a:t>Neporovnateľné- lokálny ohraničený výskyt vis a vis nariadené opatrenia </a:t>
            </a:r>
            <a:endParaRPr lang="sk-SK" b="1" dirty="0"/>
          </a:p>
        </p:txBody>
      </p:sp>
      <p:pic>
        <p:nvPicPr>
          <p:cNvPr id="5" name="Obrázok 4"/>
          <p:cNvPicPr>
            <a:picLocks noChangeAspect="1"/>
          </p:cNvPicPr>
          <p:nvPr/>
        </p:nvPicPr>
        <p:blipFill>
          <a:blip r:embed="rId2"/>
          <a:stretch>
            <a:fillRect/>
          </a:stretch>
        </p:blipFill>
        <p:spPr>
          <a:xfrm>
            <a:off x="215464" y="1356651"/>
            <a:ext cx="3884264" cy="5305405"/>
          </a:xfrm>
          <a:prstGeom prst="rect">
            <a:avLst/>
          </a:prstGeom>
        </p:spPr>
      </p:pic>
      <p:pic>
        <p:nvPicPr>
          <p:cNvPr id="6" name="Obrázok 5"/>
          <p:cNvPicPr>
            <a:picLocks noChangeAspect="1"/>
          </p:cNvPicPr>
          <p:nvPr/>
        </p:nvPicPr>
        <p:blipFill>
          <a:blip r:embed="rId3"/>
          <a:stretch>
            <a:fillRect/>
          </a:stretch>
        </p:blipFill>
        <p:spPr>
          <a:xfrm>
            <a:off x="4697486" y="1112453"/>
            <a:ext cx="6531429" cy="2615259"/>
          </a:xfrm>
          <a:prstGeom prst="rect">
            <a:avLst/>
          </a:prstGeom>
        </p:spPr>
      </p:pic>
      <p:sp>
        <p:nvSpPr>
          <p:cNvPr id="7" name="Zástupný objekt pre obsah 2"/>
          <p:cNvSpPr txBox="1">
            <a:spLocks/>
          </p:cNvSpPr>
          <p:nvPr/>
        </p:nvSpPr>
        <p:spPr>
          <a:xfrm>
            <a:off x="3750393" y="3869266"/>
            <a:ext cx="7729728" cy="31617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r>
              <a:rPr lang="sk-SK" b="1" dirty="0" smtClean="0"/>
              <a:t>SK- stála hrozba z HU ! </a:t>
            </a:r>
            <a:endParaRPr lang="sk-SK" b="1" dirty="0"/>
          </a:p>
        </p:txBody>
      </p:sp>
      <p:pic>
        <p:nvPicPr>
          <p:cNvPr id="8" name="Zástupný objekt pre obsah 4"/>
          <p:cNvPicPr>
            <a:picLocks noChangeAspect="1"/>
          </p:cNvPicPr>
          <p:nvPr/>
        </p:nvPicPr>
        <p:blipFill>
          <a:blip r:embed="rId4"/>
          <a:stretch>
            <a:fillRect/>
          </a:stretch>
        </p:blipFill>
        <p:spPr>
          <a:xfrm>
            <a:off x="5988817" y="4185437"/>
            <a:ext cx="4313849" cy="2512615"/>
          </a:xfrm>
          <a:prstGeom prst="rect">
            <a:avLst/>
          </a:prstGeom>
        </p:spPr>
      </p:pic>
      <p:cxnSp>
        <p:nvCxnSpPr>
          <p:cNvPr id="10" name="Rovná spojovacia šípka 9"/>
          <p:cNvCxnSpPr/>
          <p:nvPr/>
        </p:nvCxnSpPr>
        <p:spPr>
          <a:xfrm flipV="1">
            <a:off x="8115596" y="4564087"/>
            <a:ext cx="10048" cy="4019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Rovná spojovacia šípka 11"/>
          <p:cNvCxnSpPr/>
          <p:nvPr/>
        </p:nvCxnSpPr>
        <p:spPr>
          <a:xfrm flipV="1">
            <a:off x="8725942" y="4202015"/>
            <a:ext cx="50242" cy="5464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Rovná spojovacia šípka 13"/>
          <p:cNvCxnSpPr/>
          <p:nvPr/>
        </p:nvCxnSpPr>
        <p:spPr>
          <a:xfrm flipV="1">
            <a:off x="9189034" y="4185437"/>
            <a:ext cx="0" cy="52535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Rovná spojovacia šípka 15"/>
          <p:cNvCxnSpPr/>
          <p:nvPr/>
        </p:nvCxnSpPr>
        <p:spPr>
          <a:xfrm flipH="1" flipV="1">
            <a:off x="7335297" y="4765054"/>
            <a:ext cx="542611" cy="2009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Rovná spojovacia šípka 17"/>
          <p:cNvCxnSpPr/>
          <p:nvPr/>
        </p:nvCxnSpPr>
        <p:spPr>
          <a:xfrm flipH="1" flipV="1">
            <a:off x="6938141" y="5084466"/>
            <a:ext cx="346914" cy="2387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Rovná spojovacia šípka 19"/>
          <p:cNvCxnSpPr/>
          <p:nvPr/>
        </p:nvCxnSpPr>
        <p:spPr>
          <a:xfrm flipH="1" flipV="1">
            <a:off x="8219369" y="4448113"/>
            <a:ext cx="437969" cy="4174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61073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16818" y="0"/>
            <a:ext cx="8908816" cy="981214"/>
          </a:xfrm>
        </p:spPr>
        <p:txBody>
          <a:bodyPr>
            <a:normAutofit fontScale="90000"/>
          </a:bodyPr>
          <a:lstStyle/>
          <a:p>
            <a:r>
              <a:rPr lang="sk-SK" dirty="0" smtClean="0"/>
              <a:t>ZÁVERY MISIE EK – JANUÁR 2020- HU- DIVIAKY- </a:t>
            </a:r>
            <a:r>
              <a:rPr lang="sk-SK" dirty="0" smtClean="0">
                <a:solidFill>
                  <a:srgbClr val="FF0000"/>
                </a:solidFill>
              </a:rPr>
              <a:t>ROBÍME TO NA SK??? </a:t>
            </a:r>
            <a:endParaRPr lang="sk-SK" dirty="0">
              <a:solidFill>
                <a:srgbClr val="FF0000"/>
              </a:solidFill>
            </a:endParaRPr>
          </a:p>
        </p:txBody>
      </p:sp>
      <p:sp>
        <p:nvSpPr>
          <p:cNvPr id="7" name="Obdĺžnik 6"/>
          <p:cNvSpPr/>
          <p:nvPr/>
        </p:nvSpPr>
        <p:spPr>
          <a:xfrm>
            <a:off x="0" y="974690"/>
            <a:ext cx="12037925" cy="5632055"/>
          </a:xfrm>
          <a:prstGeom prst="rect">
            <a:avLst/>
          </a:prstGeom>
        </p:spPr>
        <p:txBody>
          <a:bodyPr wrap="square">
            <a:spAutoFit/>
          </a:bodyPr>
          <a:lstStyle/>
          <a:p>
            <a:pPr algn="just">
              <a:lnSpc>
                <a:spcPct val="107000"/>
              </a:lnSpc>
              <a:spcAft>
                <a:spcPts val="800"/>
              </a:spcAft>
            </a:pPr>
            <a:r>
              <a:rPr lang="sk-SK" u="sng" dirty="0">
                <a:latin typeface="Calibri" panose="020F0502020204030204" pitchFamily="34" charset="0"/>
                <a:ea typeface="Calibri" panose="020F0502020204030204" pitchFamily="34" charset="0"/>
                <a:cs typeface="Times New Roman" panose="02020603050405020304" pitchFamily="18" charset="0"/>
              </a:rPr>
              <a:t>Zníženie počtu </a:t>
            </a:r>
            <a:r>
              <a:rPr lang="sk-SK" u="sng" dirty="0" smtClean="0">
                <a:latin typeface="Calibri" panose="020F0502020204030204" pitchFamily="34" charset="0"/>
                <a:ea typeface="Calibri" panose="020F0502020204030204" pitchFamily="34" charset="0"/>
                <a:cs typeface="Times New Roman" panose="02020603050405020304" pitchFamily="18" charset="0"/>
              </a:rPr>
              <a:t>diviakov:</a:t>
            </a:r>
            <a:r>
              <a:rPr lang="sk-SK" dirty="0" smtClean="0">
                <a:latin typeface="Calibri" panose="020F0502020204030204" pitchFamily="34" charset="0"/>
                <a:ea typeface="Calibri" panose="020F0502020204030204" pitchFamily="34" charset="0"/>
                <a:cs typeface="Times New Roman" panose="02020603050405020304" pitchFamily="18" charset="0"/>
              </a:rPr>
              <a:t> Po </a:t>
            </a:r>
            <a:r>
              <a:rPr lang="sk-SK" dirty="0">
                <a:latin typeface="Calibri" panose="020F0502020204030204" pitchFamily="34" charset="0"/>
                <a:ea typeface="Calibri" panose="020F0502020204030204" pitchFamily="34" charset="0"/>
                <a:cs typeface="Times New Roman" panose="02020603050405020304" pitchFamily="18" charset="0"/>
              </a:rPr>
              <a:t>celej krajine sa dôrazne odporúča </a:t>
            </a:r>
            <a:r>
              <a:rPr lang="sk-SK" u="sng" dirty="0">
                <a:latin typeface="Calibri" panose="020F0502020204030204" pitchFamily="34" charset="0"/>
                <a:ea typeface="Calibri" panose="020F0502020204030204" pitchFamily="34" charset="0"/>
                <a:cs typeface="Times New Roman" panose="02020603050405020304" pitchFamily="18" charset="0"/>
              </a:rPr>
              <a:t>neustále znižovanie populácie diviakov</a:t>
            </a:r>
            <a:r>
              <a:rPr lang="sk-SK" dirty="0">
                <a:latin typeface="Calibri" panose="020F0502020204030204" pitchFamily="34" charset="0"/>
                <a:ea typeface="Calibri" panose="020F0502020204030204" pitchFamily="34" charset="0"/>
                <a:cs typeface="Times New Roman" panose="02020603050405020304" pitchFamily="18" charset="0"/>
              </a:rPr>
              <a:t>. Odporúča sa použiť všetky metódy s preukázanou účinnosťou na zníženie populácie diviakov. Pri plánovaní vyraďovacích aktivít sa treba vyhnúť narušeniu a prenasledovaniu diviakov z infikovaných a vysoko rizikových oblastí.</a:t>
            </a:r>
          </a:p>
          <a:p>
            <a:pPr algn="just">
              <a:lnSpc>
                <a:spcPct val="107000"/>
              </a:lnSpc>
              <a:spcAft>
                <a:spcPts val="800"/>
              </a:spcAft>
            </a:pPr>
            <a:r>
              <a:rPr lang="sk-SK" dirty="0">
                <a:latin typeface="Calibri" panose="020F0502020204030204" pitchFamily="34" charset="0"/>
                <a:ea typeface="Calibri" panose="020F0502020204030204" pitchFamily="34" charset="0"/>
                <a:cs typeface="Times New Roman" panose="02020603050405020304" pitchFamily="18" charset="0"/>
              </a:rPr>
              <a:t>Na lov je vhodné používať ďalšie technické vybavenie a vnútroštátne právne predpisy by sa mali revidovať.</a:t>
            </a:r>
          </a:p>
          <a:p>
            <a:pPr algn="just">
              <a:lnSpc>
                <a:spcPct val="107000"/>
              </a:lnSpc>
              <a:spcAft>
                <a:spcPts val="0"/>
              </a:spcAft>
            </a:pPr>
            <a:r>
              <a:rPr lang="sk-SK" u="sng" dirty="0" smtClean="0">
                <a:latin typeface="Calibri" panose="020F0502020204030204" pitchFamily="34" charset="0"/>
                <a:ea typeface="Calibri" panose="020F0502020204030204" pitchFamily="34" charset="0"/>
                <a:cs typeface="Times New Roman" panose="02020603050405020304" pitchFamily="18" charset="0"/>
              </a:rPr>
              <a:t>Odchyt: </a:t>
            </a:r>
            <a:r>
              <a:rPr lang="sk-SK" dirty="0" smtClean="0">
                <a:latin typeface="Calibri" panose="020F0502020204030204" pitchFamily="34" charset="0"/>
                <a:ea typeface="Calibri" panose="020F0502020204030204" pitchFamily="34" charset="0"/>
                <a:cs typeface="Times New Roman" panose="02020603050405020304" pitchFamily="18" charset="0"/>
              </a:rPr>
              <a:t>Odchyt </a:t>
            </a:r>
            <a:r>
              <a:rPr lang="sk-SK" dirty="0">
                <a:latin typeface="Calibri" panose="020F0502020204030204" pitchFamily="34" charset="0"/>
                <a:ea typeface="Calibri" panose="020F0502020204030204" pitchFamily="34" charset="0"/>
                <a:cs typeface="Times New Roman" panose="02020603050405020304" pitchFamily="18" charset="0"/>
              </a:rPr>
              <a:t>sa ukázal v Maďarsku ako veľmi efektívny a napomáha k zníženiu hustoty diviakov. Hlavnou výhodou je, že diviaky s touto metódou nie sú rušené a prenasledované na iné územia v porovnaní s tradičným a emocionálnym lovom.</a:t>
            </a:r>
          </a:p>
          <a:p>
            <a:pPr algn="just">
              <a:lnSpc>
                <a:spcPct val="107000"/>
              </a:lnSpc>
              <a:spcAft>
                <a:spcPts val="0"/>
              </a:spcAft>
            </a:pPr>
            <a:endParaRPr lang="sk-SK" u="sng"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sk-SK" u="sng" dirty="0" smtClean="0">
                <a:latin typeface="Calibri" panose="020F0502020204030204" pitchFamily="34" charset="0"/>
                <a:ea typeface="Calibri" panose="020F0502020204030204" pitchFamily="34" charset="0"/>
                <a:cs typeface="Times New Roman" panose="02020603050405020304" pitchFamily="18" charset="0"/>
              </a:rPr>
              <a:t>Biologická bezpečnosť</a:t>
            </a:r>
            <a:r>
              <a:rPr lang="sk-SK" dirty="0" smtClean="0">
                <a:latin typeface="Calibri" panose="020F0502020204030204" pitchFamily="34" charset="0"/>
                <a:ea typeface="Calibri" panose="020F0502020204030204" pitchFamily="34" charset="0"/>
                <a:cs typeface="Times New Roman" panose="02020603050405020304" pitchFamily="18" charset="0"/>
              </a:rPr>
              <a:t>: Minimálne </a:t>
            </a:r>
            <a:r>
              <a:rPr lang="sk-SK" dirty="0">
                <a:latin typeface="Calibri" panose="020F0502020204030204" pitchFamily="34" charset="0"/>
                <a:ea typeface="Calibri" panose="020F0502020204030204" pitchFamily="34" charset="0"/>
                <a:cs typeface="Times New Roman" panose="02020603050405020304" pitchFamily="18" charset="0"/>
              </a:rPr>
              <a:t>opatrenia biologickej bezpečnosti počas lovu, vyhľadávania jatočných tiel diviakov a zberu a zneškodňovania ŽVP sa požaduje pre celé územie krajiny v súlade so strategickým prístupom k riadeniu AMO pre EÚ (SANTE / 7113 / 2015.REV 11)</a:t>
            </a:r>
          </a:p>
          <a:p>
            <a:pPr algn="just">
              <a:lnSpc>
                <a:spcPct val="107000"/>
              </a:lnSpc>
              <a:spcAft>
                <a:spcPts val="0"/>
              </a:spcAft>
            </a:pPr>
            <a:r>
              <a:rPr lang="sk-SK" dirty="0">
                <a:latin typeface="Calibri" panose="020F0502020204030204" pitchFamily="34" charset="0"/>
                <a:ea typeface="Calibri" panose="020F0502020204030204" pitchFamily="34" charset="0"/>
                <a:cs typeface="Times New Roman" panose="02020603050405020304" pitchFamily="18" charset="0"/>
              </a:rPr>
              <a:t>Zákaz kŕmenia:</a:t>
            </a:r>
          </a:p>
          <a:p>
            <a:pPr algn="just">
              <a:lnSpc>
                <a:spcPct val="107000"/>
              </a:lnSpc>
              <a:spcAft>
                <a:spcPts val="0"/>
              </a:spcAft>
            </a:pPr>
            <a:r>
              <a:rPr lang="sk-SK" dirty="0">
                <a:latin typeface="Calibri" panose="020F0502020204030204" pitchFamily="34" charset="0"/>
                <a:ea typeface="Calibri" panose="020F0502020204030204" pitchFamily="34" charset="0"/>
                <a:cs typeface="Times New Roman" panose="02020603050405020304" pitchFamily="18" charset="0"/>
              </a:rPr>
              <a:t>Zníženie hustoty diviakov musí byť spojené s úplným zákazom kŕmenia vrátane stredne rizikovej oblasti</a:t>
            </a:r>
          </a:p>
          <a:p>
            <a:pPr algn="just">
              <a:lnSpc>
                <a:spcPct val="107000"/>
              </a:lnSpc>
              <a:spcAft>
                <a:spcPts val="0"/>
              </a:spcAft>
            </a:pPr>
            <a:r>
              <a:rPr lang="sk-SK"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sk-SK" u="sng" dirty="0">
                <a:latin typeface="Calibri" panose="020F0502020204030204" pitchFamily="34" charset="0"/>
                <a:ea typeface="Calibri" panose="020F0502020204030204" pitchFamily="34" charset="0"/>
                <a:cs typeface="Times New Roman" panose="02020603050405020304" pitchFamily="18" charset="0"/>
              </a:rPr>
              <a:t>Pasívne </a:t>
            </a:r>
            <a:r>
              <a:rPr lang="sk-SK" u="sng" dirty="0" smtClean="0">
                <a:latin typeface="Calibri" panose="020F0502020204030204" pitchFamily="34" charset="0"/>
                <a:ea typeface="Calibri" panose="020F0502020204030204" pitchFamily="34" charset="0"/>
                <a:cs typeface="Times New Roman" panose="02020603050405020304" pitchFamily="18" charset="0"/>
              </a:rPr>
              <a:t>sledovanie:</a:t>
            </a:r>
            <a:r>
              <a:rPr lang="sk-SK" dirty="0" smtClean="0">
                <a:latin typeface="Calibri" panose="020F0502020204030204" pitchFamily="34" charset="0"/>
                <a:ea typeface="Calibri" panose="020F0502020204030204" pitchFamily="34" charset="0"/>
                <a:cs typeface="Times New Roman" panose="02020603050405020304" pitchFamily="18" charset="0"/>
              </a:rPr>
              <a:t> Vykonávať pasívny </a:t>
            </a:r>
            <a:r>
              <a:rPr lang="sk-SK" dirty="0" err="1" smtClean="0">
                <a:latin typeface="Calibri" panose="020F0502020204030204" pitchFamily="34" charset="0"/>
                <a:ea typeface="Calibri" panose="020F0502020204030204" pitchFamily="34" charset="0"/>
                <a:cs typeface="Times New Roman" panose="02020603050405020304" pitchFamily="18" charset="0"/>
              </a:rPr>
              <a:t>surveillance</a:t>
            </a:r>
            <a:r>
              <a:rPr lang="sk-SK" dirty="0" smtClean="0">
                <a:latin typeface="Calibri" panose="020F0502020204030204" pitchFamily="34" charset="0"/>
                <a:ea typeface="Calibri" panose="020F0502020204030204" pitchFamily="34" charset="0"/>
                <a:cs typeface="Times New Roman" panose="02020603050405020304" pitchFamily="18" charset="0"/>
              </a:rPr>
              <a:t> v </a:t>
            </a:r>
            <a:r>
              <a:rPr lang="sk-SK" dirty="0">
                <a:latin typeface="Calibri" panose="020F0502020204030204" pitchFamily="34" charset="0"/>
                <a:ea typeface="Calibri" panose="020F0502020204030204" pitchFamily="34" charset="0"/>
                <a:cs typeface="Times New Roman" panose="02020603050405020304" pitchFamily="18" charset="0"/>
              </a:rPr>
              <a:t>stredne rizikovej oblasti</a:t>
            </a:r>
          </a:p>
          <a:p>
            <a:pPr algn="just">
              <a:lnSpc>
                <a:spcPct val="107000"/>
              </a:lnSpc>
              <a:spcAft>
                <a:spcPts val="0"/>
              </a:spcAft>
            </a:pPr>
            <a:r>
              <a:rPr lang="sk-SK"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sk-SK" u="sng" dirty="0">
                <a:latin typeface="Calibri" panose="020F0502020204030204" pitchFamily="34" charset="0"/>
                <a:ea typeface="Calibri" panose="020F0502020204030204" pitchFamily="34" charset="0"/>
                <a:cs typeface="Times New Roman" panose="02020603050405020304" pitchFamily="18" charset="0"/>
              </a:rPr>
              <a:t>Na vedomie</a:t>
            </a:r>
            <a:r>
              <a:rPr lang="sk-SK"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0"/>
              </a:spcAft>
            </a:pPr>
            <a:r>
              <a:rPr lang="sk-SK" dirty="0">
                <a:latin typeface="Calibri" panose="020F0502020204030204" pitchFamily="34" charset="0"/>
                <a:ea typeface="Calibri" panose="020F0502020204030204" pitchFamily="34" charset="0"/>
                <a:cs typeface="Times New Roman" panose="02020603050405020304" pitchFamily="18" charset="0"/>
              </a:rPr>
              <a:t>Sledujte oblasti s rôznymi informačnými značkami pre verejnosť so základnými informáciami o ASF.</a:t>
            </a:r>
          </a:p>
          <a:p>
            <a:pPr algn="just">
              <a:lnSpc>
                <a:spcPct val="107000"/>
              </a:lnSpc>
              <a:spcAft>
                <a:spcPts val="0"/>
              </a:spcAft>
            </a:pPr>
            <a:r>
              <a:rPr lang="sk-SK" dirty="0">
                <a:latin typeface="Calibri" panose="020F0502020204030204" pitchFamily="34" charset="0"/>
                <a:ea typeface="Calibri" panose="020F0502020204030204" pitchFamily="34" charset="0"/>
                <a:cs typeface="Times New Roman" panose="02020603050405020304" pitchFamily="18" charset="0"/>
              </a:rPr>
              <a:t>Pokračovať v komunikácii s poľovníkmi a orgánmi zodpovednými za kontrolu fauny</a:t>
            </a:r>
          </a:p>
        </p:txBody>
      </p:sp>
    </p:spTree>
    <p:extLst>
      <p:ext uri="{BB962C8B-B14F-4D97-AF65-F5344CB8AC3E}">
        <p14:creationId xmlns:p14="http://schemas.microsoft.com/office/powerpoint/2010/main" val="835042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8245" y="101349"/>
            <a:ext cx="11517499" cy="1481905"/>
          </a:xfrm>
        </p:spPr>
        <p:txBody>
          <a:bodyPr>
            <a:normAutofit fontScale="90000"/>
          </a:bodyPr>
          <a:lstStyle/>
          <a:p>
            <a:pPr algn="ctr"/>
            <a:r>
              <a:rPr lang="sk-SK" sz="3600" b="1" dirty="0" smtClean="0">
                <a:solidFill>
                  <a:srgbClr val="FF0000"/>
                </a:solidFill>
              </a:rPr>
              <a:t>Lov diviačej zveri a znižovanie </a:t>
            </a:r>
            <a:r>
              <a:rPr lang="sk-SK" sz="3600" b="1" dirty="0" err="1" smtClean="0">
                <a:solidFill>
                  <a:srgbClr val="FF0000"/>
                </a:solidFill>
              </a:rPr>
              <a:t>denzity</a:t>
            </a:r>
            <a:r>
              <a:rPr lang="sk-SK" sz="3600" b="1" dirty="0" smtClean="0">
                <a:solidFill>
                  <a:srgbClr val="FF0000"/>
                </a:solidFill>
              </a:rPr>
              <a:t>- </a:t>
            </a:r>
            <a:r>
              <a:rPr lang="sk-SK" sz="3600" dirty="0" smtClean="0"/>
              <a:t>ide skutočne o nárast lovu a znižuje sa </a:t>
            </a:r>
            <a:r>
              <a:rPr lang="sk-SK" sz="3600" dirty="0" err="1" smtClean="0"/>
              <a:t>denzita</a:t>
            </a:r>
            <a:r>
              <a:rPr lang="sk-SK" sz="3600" dirty="0" smtClean="0"/>
              <a:t>? ( JKS) zdroj: MPRV SR</a:t>
            </a:r>
            <a:endParaRPr lang="sk-SK" sz="3600" dirty="0"/>
          </a:p>
        </p:txBody>
      </p:sp>
      <p:pic>
        <p:nvPicPr>
          <p:cNvPr id="6" name="Zástupný objekt pre obsah 5"/>
          <p:cNvPicPr>
            <a:picLocks noGrp="1" noChangeAspect="1"/>
          </p:cNvPicPr>
          <p:nvPr>
            <p:ph idx="1"/>
          </p:nvPr>
        </p:nvPicPr>
        <p:blipFill>
          <a:blip r:embed="rId2"/>
          <a:stretch>
            <a:fillRect/>
          </a:stretch>
        </p:blipFill>
        <p:spPr>
          <a:xfrm>
            <a:off x="508245" y="2069960"/>
            <a:ext cx="11268423" cy="4179553"/>
          </a:xfrm>
          <a:prstGeom prst="rect">
            <a:avLst/>
          </a:prstGeom>
        </p:spPr>
      </p:pic>
    </p:spTree>
    <p:extLst>
      <p:ext uri="{BB962C8B-B14F-4D97-AF65-F5344CB8AC3E}">
        <p14:creationId xmlns:p14="http://schemas.microsoft.com/office/powerpoint/2010/main" val="4138911023"/>
      </p:ext>
    </p:extLst>
  </p:cSld>
  <p:clrMapOvr>
    <a:masterClrMapping/>
  </p:clrMapOvr>
  <p:transition spd="slow">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0520" y="0"/>
            <a:ext cx="10370959" cy="1521645"/>
          </a:xfrm>
        </p:spPr>
        <p:txBody>
          <a:bodyPr>
            <a:normAutofit fontScale="90000"/>
          </a:bodyPr>
          <a:lstStyle/>
          <a:p>
            <a:r>
              <a:rPr lang="sk-SK" sz="3200" b="1" dirty="0">
                <a:solidFill>
                  <a:srgbClr val="FF0000"/>
                </a:solidFill>
              </a:rPr>
              <a:t>Lov diviačej zveria znižovanie </a:t>
            </a:r>
            <a:r>
              <a:rPr lang="sk-SK" sz="3200" b="1" dirty="0" err="1">
                <a:solidFill>
                  <a:srgbClr val="FF0000"/>
                </a:solidFill>
              </a:rPr>
              <a:t>denzity</a:t>
            </a:r>
            <a:r>
              <a:rPr lang="sk-SK" sz="3200" b="1" dirty="0">
                <a:solidFill>
                  <a:srgbClr val="FF0000"/>
                </a:solidFill>
              </a:rPr>
              <a:t>- </a:t>
            </a:r>
            <a:r>
              <a:rPr lang="sk-SK" sz="3200" u="sng" dirty="0"/>
              <a:t>ide skutočne </a:t>
            </a:r>
            <a:r>
              <a:rPr lang="sk-SK" sz="3200" u="sng" dirty="0" smtClean="0"/>
              <a:t>nárast </a:t>
            </a:r>
            <a:r>
              <a:rPr lang="sk-SK" sz="3200" u="sng" dirty="0"/>
              <a:t>lovu a </a:t>
            </a:r>
            <a:r>
              <a:rPr lang="sk-SK" sz="3200" u="sng" dirty="0" smtClean="0"/>
              <a:t>REÁLNE </a:t>
            </a:r>
            <a:r>
              <a:rPr lang="sk-SK" sz="3200" u="sng" dirty="0" err="1" smtClean="0"/>
              <a:t>znižOVANIE</a:t>
            </a:r>
            <a:r>
              <a:rPr lang="sk-SK" sz="3200" u="sng" dirty="0" smtClean="0"/>
              <a:t> DENZITY? </a:t>
            </a:r>
            <a:endParaRPr lang="sk-SK" dirty="0"/>
          </a:p>
        </p:txBody>
      </p:sp>
      <p:pic>
        <p:nvPicPr>
          <p:cNvPr id="5" name="Obrázok 4"/>
          <p:cNvPicPr>
            <a:picLocks noChangeAspect="1"/>
          </p:cNvPicPr>
          <p:nvPr/>
        </p:nvPicPr>
        <p:blipFill>
          <a:blip r:embed="rId2"/>
          <a:stretch>
            <a:fillRect/>
          </a:stretch>
        </p:blipFill>
        <p:spPr>
          <a:xfrm>
            <a:off x="910520" y="1607738"/>
            <a:ext cx="10370959" cy="2773344"/>
          </a:xfrm>
          <a:prstGeom prst="rect">
            <a:avLst/>
          </a:prstGeom>
        </p:spPr>
      </p:pic>
      <p:pic>
        <p:nvPicPr>
          <p:cNvPr id="6" name="Obrázok 5"/>
          <p:cNvPicPr>
            <a:picLocks noChangeAspect="1"/>
          </p:cNvPicPr>
          <p:nvPr/>
        </p:nvPicPr>
        <p:blipFill>
          <a:blip r:embed="rId3"/>
          <a:stretch>
            <a:fillRect/>
          </a:stretch>
        </p:blipFill>
        <p:spPr>
          <a:xfrm>
            <a:off x="910520" y="4381082"/>
            <a:ext cx="10370959" cy="2408097"/>
          </a:xfrm>
          <a:prstGeom prst="rect">
            <a:avLst/>
          </a:prstGeom>
        </p:spPr>
      </p:pic>
    </p:spTree>
    <p:extLst>
      <p:ext uri="{BB962C8B-B14F-4D97-AF65-F5344CB8AC3E}">
        <p14:creationId xmlns:p14="http://schemas.microsoft.com/office/powerpoint/2010/main" val="1447851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29202" y="221115"/>
            <a:ext cx="7729728" cy="1188720"/>
          </a:xfrm>
        </p:spPr>
        <p:txBody>
          <a:bodyPr/>
          <a:lstStyle/>
          <a:p>
            <a:r>
              <a:rPr lang="sk-SK" dirty="0" smtClean="0"/>
              <a:t>JKS – 2019 – diviačia </a:t>
            </a:r>
            <a:r>
              <a:rPr lang="sk-SK" dirty="0" smtClean="0"/>
              <a:t>zver</a:t>
            </a:r>
            <a:br>
              <a:rPr lang="sk-SK" dirty="0" smtClean="0"/>
            </a:br>
            <a:r>
              <a:rPr lang="sk-SK" dirty="0" smtClean="0"/>
              <a:t>                                              </a:t>
            </a:r>
            <a:r>
              <a:rPr lang="sk-SK" sz="1400" dirty="0" smtClean="0"/>
              <a:t>údaj </a:t>
            </a:r>
            <a:r>
              <a:rPr lang="sk-SK" sz="1400" dirty="0"/>
              <a:t>NLC ZV</a:t>
            </a:r>
            <a:endParaRPr lang="sk-SK" dirty="0"/>
          </a:p>
        </p:txBody>
      </p:sp>
      <p:pic>
        <p:nvPicPr>
          <p:cNvPr id="4" name="Zástupný objekt pre obsah 3"/>
          <p:cNvPicPr>
            <a:picLocks noGrp="1" noChangeAspect="1"/>
          </p:cNvPicPr>
          <p:nvPr>
            <p:ph idx="1"/>
          </p:nvPr>
        </p:nvPicPr>
        <p:blipFill>
          <a:blip r:embed="rId2"/>
          <a:stretch>
            <a:fillRect/>
          </a:stretch>
        </p:blipFill>
        <p:spPr>
          <a:xfrm>
            <a:off x="1055077" y="1570608"/>
            <a:ext cx="9495692" cy="5091370"/>
          </a:xfrm>
          <a:prstGeom prst="rect">
            <a:avLst/>
          </a:prstGeom>
        </p:spPr>
      </p:pic>
    </p:spTree>
    <p:extLst>
      <p:ext uri="{BB962C8B-B14F-4D97-AF65-F5344CB8AC3E}">
        <p14:creationId xmlns:p14="http://schemas.microsoft.com/office/powerpoint/2010/main" val="3135789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2293" y="76886"/>
            <a:ext cx="9093379" cy="1085171"/>
          </a:xfrm>
        </p:spPr>
        <p:txBody>
          <a:bodyPr>
            <a:normAutofit fontScale="90000"/>
          </a:bodyPr>
          <a:lstStyle/>
          <a:p>
            <a:r>
              <a:rPr lang="sk-SK" dirty="0" smtClean="0"/>
              <a:t>Prekročenie </a:t>
            </a:r>
            <a:r>
              <a:rPr lang="sk-SK" dirty="0" smtClean="0"/>
              <a:t>NKS v roku 2019 </a:t>
            </a:r>
            <a:br>
              <a:rPr lang="sk-SK" dirty="0" smtClean="0"/>
            </a:br>
            <a:r>
              <a:rPr lang="sk-SK" dirty="0" smtClean="0"/>
              <a:t>                                                              </a:t>
            </a:r>
            <a:r>
              <a:rPr lang="sk-SK" sz="1400" dirty="0" smtClean="0"/>
              <a:t>údaj NLC ZV</a:t>
            </a:r>
            <a:endParaRPr lang="sk-SK" sz="1400" dirty="0"/>
          </a:p>
        </p:txBody>
      </p:sp>
      <p:pic>
        <p:nvPicPr>
          <p:cNvPr id="4" name="Zástupný objekt pre obsah 3"/>
          <p:cNvPicPr>
            <a:picLocks noGrp="1" noChangeAspect="1"/>
          </p:cNvPicPr>
          <p:nvPr>
            <p:ph idx="1"/>
          </p:nvPr>
        </p:nvPicPr>
        <p:blipFill>
          <a:blip r:embed="rId2"/>
          <a:stretch>
            <a:fillRect/>
          </a:stretch>
        </p:blipFill>
        <p:spPr>
          <a:xfrm>
            <a:off x="1297163" y="1396722"/>
            <a:ext cx="9243558" cy="5390940"/>
          </a:xfrm>
          <a:prstGeom prst="rect">
            <a:avLst/>
          </a:prstGeom>
        </p:spPr>
      </p:pic>
    </p:spTree>
    <p:extLst>
      <p:ext uri="{BB962C8B-B14F-4D97-AF65-F5344CB8AC3E}">
        <p14:creationId xmlns:p14="http://schemas.microsoft.com/office/powerpoint/2010/main" val="1005927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a:xfrm>
            <a:off x="1496291" y="247775"/>
            <a:ext cx="9484822" cy="1822095"/>
          </a:xfrm>
        </p:spPr>
        <p:txBody>
          <a:bodyPr>
            <a:noAutofit/>
          </a:bodyPr>
          <a:lstStyle/>
          <a:p>
            <a:pPr algn="ctr" eaLnBrk="1" hangingPunct="1"/>
            <a:r>
              <a:rPr lang="sk-SK" altLang="sk-SK" sz="5000" b="1" i="1" dirty="0">
                <a:solidFill>
                  <a:srgbClr val="000000"/>
                </a:solidFill>
              </a:rPr>
              <a:t>A</a:t>
            </a:r>
            <a:r>
              <a:rPr lang="en-US" altLang="sk-SK" sz="5000" b="1" i="1" dirty="0" smtClean="0">
                <a:solidFill>
                  <a:srgbClr val="000000"/>
                </a:solidFill>
              </a:rPr>
              <a:t>SF</a:t>
            </a:r>
            <a:r>
              <a:rPr lang="sk-SK" altLang="sk-SK" sz="5000" b="1" i="1" dirty="0" smtClean="0">
                <a:solidFill>
                  <a:srgbClr val="000000"/>
                </a:solidFill>
              </a:rPr>
              <a:t>- </a:t>
            </a:r>
            <a:r>
              <a:rPr lang="sk-SK" altLang="sk-SK" sz="5000" b="1" i="1" dirty="0" err="1" smtClean="0">
                <a:solidFill>
                  <a:srgbClr val="000000"/>
                </a:solidFill>
              </a:rPr>
              <a:t>epizootologická</a:t>
            </a:r>
            <a:r>
              <a:rPr lang="sk-SK" altLang="sk-SK" sz="5000" b="1" i="1" dirty="0" smtClean="0">
                <a:solidFill>
                  <a:srgbClr val="000000"/>
                </a:solidFill>
              </a:rPr>
              <a:t> </a:t>
            </a:r>
            <a:r>
              <a:rPr lang="sk-SK" altLang="sk-SK" sz="5000" b="1" i="1" dirty="0">
                <a:solidFill>
                  <a:srgbClr val="000000"/>
                </a:solidFill>
              </a:rPr>
              <a:t>situácia v okolitých krajinách </a:t>
            </a:r>
            <a:r>
              <a:rPr lang="sk-SK" altLang="sk-SK" sz="5000" b="1" i="1" dirty="0" smtClean="0">
                <a:solidFill>
                  <a:srgbClr val="000000"/>
                </a:solidFill>
              </a:rPr>
              <a:t>2020</a:t>
            </a:r>
            <a:endParaRPr lang="sk-SK" altLang="sk-SK" sz="5000" dirty="0"/>
          </a:p>
        </p:txBody>
      </p:sp>
      <p:sp>
        <p:nvSpPr>
          <p:cNvPr id="3" name="Zástupný objekt pre obsah 2"/>
          <p:cNvSpPr>
            <a:spLocks noGrp="1"/>
          </p:cNvSpPr>
          <p:nvPr>
            <p:ph idx="1"/>
          </p:nvPr>
        </p:nvSpPr>
        <p:spPr>
          <a:xfrm>
            <a:off x="1645986" y="942729"/>
            <a:ext cx="9082478" cy="1625904"/>
          </a:xfrm>
        </p:spPr>
        <p:txBody>
          <a:bodyPr rtlCol="0">
            <a:normAutofit fontScale="25000" lnSpcReduction="20000"/>
          </a:bodyPr>
          <a:lstStyle/>
          <a:p>
            <a:pPr marL="0" indent="0" algn="just">
              <a:buNone/>
              <a:defRPr/>
            </a:pPr>
            <a:endParaRPr lang="sk-SK" altLang="sk-SK" sz="2400" b="1" dirty="0">
              <a:solidFill>
                <a:srgbClr val="0033CC"/>
              </a:solidFill>
              <a:latin typeface="Berlin Sans FB Demi" panose="020E0802020502020306" pitchFamily="34" charset="0"/>
            </a:endParaRPr>
          </a:p>
          <a:p>
            <a:pPr marL="0" indent="0" algn="just">
              <a:buNone/>
              <a:defRPr/>
            </a:pPr>
            <a:endParaRPr lang="sk-SK" altLang="sk-SK" sz="2400" b="1" dirty="0">
              <a:solidFill>
                <a:srgbClr val="0033CC"/>
              </a:solidFill>
              <a:latin typeface="Berlin Sans FB Demi" panose="020E0802020502020306" pitchFamily="34" charset="0"/>
            </a:endParaRPr>
          </a:p>
          <a:p>
            <a:pPr marL="0" indent="0" algn="just">
              <a:buNone/>
              <a:defRPr/>
            </a:pPr>
            <a:endParaRPr lang="sk-SK" altLang="sk-SK" sz="2400" b="1" dirty="0">
              <a:solidFill>
                <a:srgbClr val="0033CC"/>
              </a:solidFill>
              <a:latin typeface="Berlin Sans FB Demi" panose="020E0802020502020306" pitchFamily="34" charset="0"/>
            </a:endParaRPr>
          </a:p>
          <a:p>
            <a:pPr marL="0" indent="0" algn="just">
              <a:buNone/>
              <a:defRPr/>
            </a:pPr>
            <a:endParaRPr lang="sk-SK" altLang="sk-SK" sz="2400" b="1" dirty="0">
              <a:solidFill>
                <a:srgbClr val="0033CC"/>
              </a:solidFill>
              <a:latin typeface="Berlin Sans FB Demi" panose="020E0802020502020306" pitchFamily="34" charset="0"/>
            </a:endParaRPr>
          </a:p>
          <a:p>
            <a:pPr marL="0" indent="0" algn="just">
              <a:buNone/>
              <a:defRPr/>
            </a:pPr>
            <a:endParaRPr lang="sk-SK" altLang="sk-SK" sz="2400" b="1" dirty="0">
              <a:solidFill>
                <a:srgbClr val="0033CC"/>
              </a:solidFill>
              <a:latin typeface="Berlin Sans FB Demi" panose="020E0802020502020306" pitchFamily="34" charset="0"/>
            </a:endParaRPr>
          </a:p>
          <a:p>
            <a:pPr marL="0" indent="0" algn="just">
              <a:buNone/>
              <a:defRPr/>
            </a:pPr>
            <a:endParaRPr lang="sk-SK" altLang="sk-SK" sz="2400" b="1" u="sng" dirty="0">
              <a:solidFill>
                <a:srgbClr val="FF0000"/>
              </a:solidFill>
              <a:latin typeface="Berlin Sans FB Demi" panose="020E0802020502020306" pitchFamily="34" charset="0"/>
            </a:endParaRPr>
          </a:p>
          <a:p>
            <a:pPr marL="0" indent="0" algn="ctr">
              <a:buNone/>
              <a:defRPr/>
            </a:pPr>
            <a:r>
              <a:rPr lang="sk-SK" altLang="sk-SK" sz="12800" b="1" dirty="0" smtClean="0">
                <a:solidFill>
                  <a:srgbClr val="FF0000"/>
                </a:solidFill>
              </a:rPr>
              <a:t>Nepriaznivý vývoj v nákazovej situácii k </a:t>
            </a:r>
            <a:r>
              <a:rPr lang="sk-SK" altLang="sk-SK" sz="12800" b="1" dirty="0">
                <a:solidFill>
                  <a:srgbClr val="FF0000"/>
                </a:solidFill>
              </a:rPr>
              <a:t>nákazovej situácii </a:t>
            </a:r>
            <a:r>
              <a:rPr lang="sk-SK" altLang="sk-SK" sz="12800" b="1" dirty="0" smtClean="0">
                <a:solidFill>
                  <a:srgbClr val="FF0000"/>
                </a:solidFill>
              </a:rPr>
              <a:t>v niektorých  </a:t>
            </a:r>
            <a:r>
              <a:rPr lang="sk-SK" altLang="sk-SK" sz="12800" b="1" dirty="0">
                <a:solidFill>
                  <a:srgbClr val="FF0000"/>
                </a:solidFill>
              </a:rPr>
              <a:t>okolitých </a:t>
            </a:r>
            <a:r>
              <a:rPr lang="sk-SK" altLang="sk-SK" sz="12800" b="1" dirty="0" smtClean="0">
                <a:solidFill>
                  <a:srgbClr val="FF0000"/>
                </a:solidFill>
              </a:rPr>
              <a:t>krajinách </a:t>
            </a:r>
            <a:endParaRPr lang="sk-SK" altLang="sk-SK" sz="12800" b="1" dirty="0">
              <a:solidFill>
                <a:srgbClr val="0033CC"/>
              </a:solidFill>
            </a:endParaRPr>
          </a:p>
          <a:p>
            <a:pPr indent="-137160" algn="just">
              <a:buClr>
                <a:schemeClr val="accent4">
                  <a:lumMod val="50000"/>
                </a:schemeClr>
              </a:buClr>
              <a:defRPr/>
            </a:pPr>
            <a:r>
              <a:rPr lang="sk-SK" altLang="sk-SK" sz="12800" dirty="0" smtClean="0">
                <a:solidFill>
                  <a:srgbClr val="0033CC"/>
                </a:solidFill>
              </a:rPr>
              <a:t>kontinuálny nárast prípadov </a:t>
            </a:r>
            <a:r>
              <a:rPr lang="sk-SK" altLang="sk-SK" sz="12800" dirty="0">
                <a:solidFill>
                  <a:srgbClr val="0033CC"/>
                </a:solidFill>
              </a:rPr>
              <a:t>na Ukrajine, </a:t>
            </a:r>
            <a:r>
              <a:rPr lang="sk-SK" altLang="sk-SK" sz="12800" dirty="0" smtClean="0">
                <a:solidFill>
                  <a:srgbClr val="0033CC"/>
                </a:solidFill>
              </a:rPr>
              <a:t>Poľsku, </a:t>
            </a:r>
            <a:r>
              <a:rPr lang="sk-SK" altLang="sk-SK" sz="12800" dirty="0">
                <a:solidFill>
                  <a:srgbClr val="0033CC"/>
                </a:solidFill>
              </a:rPr>
              <a:t>Maďarsku </a:t>
            </a:r>
          </a:p>
          <a:p>
            <a:pPr indent="-137160" algn="just">
              <a:buClr>
                <a:schemeClr val="accent4">
                  <a:lumMod val="50000"/>
                </a:schemeClr>
              </a:buClr>
              <a:defRPr/>
            </a:pPr>
            <a:r>
              <a:rPr lang="sk-SK" altLang="sk-SK" sz="12800" dirty="0" smtClean="0">
                <a:solidFill>
                  <a:srgbClr val="0033CC"/>
                </a:solidFill>
              </a:rPr>
              <a:t>toho času HU – </a:t>
            </a:r>
            <a:r>
              <a:rPr lang="sk-SK" altLang="sk-SK" sz="12800" dirty="0">
                <a:solidFill>
                  <a:srgbClr val="0033CC"/>
                </a:solidFill>
              </a:rPr>
              <a:t>p</a:t>
            </a:r>
            <a:r>
              <a:rPr lang="sk-SK" altLang="sk-SK" sz="12800" dirty="0" smtClean="0">
                <a:solidFill>
                  <a:srgbClr val="0033CC"/>
                </a:solidFill>
              </a:rPr>
              <a:t>re SR  </a:t>
            </a:r>
            <a:r>
              <a:rPr lang="sk-SK" altLang="sk-SK" sz="12800" dirty="0" smtClean="0">
                <a:solidFill>
                  <a:srgbClr val="FF0000"/>
                </a:solidFill>
              </a:rPr>
              <a:t>v súčasnosti najväčšie riziko-</a:t>
            </a:r>
            <a:r>
              <a:rPr lang="sk-SK" altLang="sk-SK" sz="12800" dirty="0" smtClean="0">
                <a:solidFill>
                  <a:srgbClr val="0033CC"/>
                </a:solidFill>
              </a:rPr>
              <a:t> nekontrolované šírenie  aj v bezprostrednej blízkosti SK hraníc vis a vis opatrenia HU – </a:t>
            </a:r>
            <a:r>
              <a:rPr lang="sk-SK" altLang="sk-SK" sz="12800" u="sng" dirty="0" smtClean="0">
                <a:solidFill>
                  <a:srgbClr val="0033CC"/>
                </a:solidFill>
              </a:rPr>
              <a:t>účinnosť/robustnosť</a:t>
            </a:r>
            <a:r>
              <a:rPr lang="sk-SK" altLang="sk-SK" sz="12800" dirty="0" smtClean="0">
                <a:solidFill>
                  <a:srgbClr val="0033CC"/>
                </a:solidFill>
              </a:rPr>
              <a:t>?</a:t>
            </a:r>
          </a:p>
          <a:p>
            <a:pPr indent="-137160" algn="just">
              <a:buClr>
                <a:schemeClr val="accent4">
                  <a:lumMod val="50000"/>
                </a:schemeClr>
              </a:buClr>
              <a:defRPr/>
            </a:pPr>
            <a:r>
              <a:rPr lang="sk-SK" altLang="sk-SK" sz="12800" dirty="0" smtClean="0">
                <a:solidFill>
                  <a:srgbClr val="0033CC"/>
                </a:solidFill>
              </a:rPr>
              <a:t>PL-diagnostikované prípady stále bližšie k SK hranici-  kreovaná nárazníková zóna od 1.1.2020</a:t>
            </a:r>
          </a:p>
          <a:p>
            <a:pPr indent="-137160" algn="just">
              <a:buClr>
                <a:schemeClr val="accent4">
                  <a:lumMod val="50000"/>
                </a:schemeClr>
              </a:buClr>
              <a:defRPr/>
            </a:pPr>
            <a:endParaRPr lang="sk-SK" altLang="sk-SK" sz="14400" dirty="0">
              <a:solidFill>
                <a:srgbClr val="0033CC"/>
              </a:solidFill>
            </a:endParaRPr>
          </a:p>
          <a:p>
            <a:pPr marL="0" indent="0" algn="just">
              <a:buNone/>
              <a:defRPr/>
            </a:pPr>
            <a:r>
              <a:rPr lang="sk-SK" altLang="sk-SK" sz="14400" dirty="0">
                <a:solidFill>
                  <a:srgbClr val="0033CC"/>
                </a:solidFill>
                <a:latin typeface="Berlin Sans FB Demi" panose="020E0802020502020306" pitchFamily="34" charset="0"/>
              </a:rPr>
              <a:t>   </a:t>
            </a:r>
          </a:p>
          <a:p>
            <a:pPr marL="0" indent="0" algn="just">
              <a:buNone/>
              <a:defRPr/>
            </a:pPr>
            <a:endParaRPr lang="sk-SK" altLang="sk-SK" b="1" dirty="0">
              <a:solidFill>
                <a:srgbClr val="0033CC"/>
              </a:solidFill>
              <a:latin typeface="Berlin Sans FB Demi" panose="020E0802020502020306" pitchFamily="34" charset="0"/>
            </a:endParaRPr>
          </a:p>
          <a:p>
            <a:pPr marL="0" indent="0" algn="just">
              <a:buNone/>
              <a:defRPr/>
            </a:pPr>
            <a:endParaRPr lang="sk-SK" dirty="0"/>
          </a:p>
        </p:txBody>
      </p:sp>
    </p:spTree>
    <p:extLst>
      <p:ext uri="{BB962C8B-B14F-4D97-AF65-F5344CB8AC3E}">
        <p14:creationId xmlns:p14="http://schemas.microsoft.com/office/powerpoint/2010/main" val="3706047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style.rotation</p:attrName>
                                        </p:attrNameLst>
                                      </p:cBhvr>
                                      <p:tavLst>
                                        <p:tav tm="0">
                                          <p:val>
                                            <p:fltVal val="90"/>
                                          </p:val>
                                        </p:tav>
                                        <p:tav tm="100000">
                                          <p:val>
                                            <p:fltVal val="0"/>
                                          </p:val>
                                        </p:tav>
                                      </p:tavLst>
                                    </p:anim>
                                    <p:animEffect transition="in" filter="fade">
                                      <p:cBhvr>
                                        <p:cTn id="10" dur="1000"/>
                                        <p:tgtEl>
                                          <p:spTgt spid="8194"/>
                                        </p:tgtEl>
                                      </p:cBhvr>
                                    </p:animEffect>
                                  </p:childTnLst>
                                </p:cTn>
                              </p:par>
                            </p:childTnLst>
                          </p:cTn>
                        </p:par>
                        <p:par>
                          <p:cTn id="11" fill="hold" nodeType="afterGroup">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4" dur="500"/>
                                        <p:tgtEl>
                                          <p:spTgt spid="3">
                                            <p:txEl>
                                              <p:pRg st="6" end="6"/>
                                            </p:txEl>
                                          </p:spTgt>
                                        </p:tgtEl>
                                      </p:cBhvr>
                                    </p:animEffect>
                                  </p:childTnLst>
                                </p:cTn>
                              </p:par>
                            </p:childTnLst>
                          </p:cTn>
                        </p:par>
                        <p:par>
                          <p:cTn id="15" fill="hold" nodeType="afterGroup">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randombar(horizontal)">
                                      <p:cBhvr>
                                        <p:cTn id="18" dur="500"/>
                                        <p:tgtEl>
                                          <p:spTgt spid="3">
                                            <p:txEl>
                                              <p:pRg st="7" end="7"/>
                                            </p:txEl>
                                          </p:spTgt>
                                        </p:tgtEl>
                                      </p:cBhvr>
                                    </p:animEffect>
                                  </p:childTnLst>
                                </p:cTn>
                              </p:par>
                            </p:childTnLst>
                          </p:cTn>
                        </p:par>
                        <p:par>
                          <p:cTn id="19" fill="hold" nodeType="afterGroup">
                            <p:stCondLst>
                              <p:cond delay="2000"/>
                            </p:stCondLst>
                            <p:childTnLst>
                              <p:par>
                                <p:cTn id="20" presetID="14" presetClass="entr" presetSubtype="10" fill="hold" grpId="0" nodeType="after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2" dur="500"/>
                                        <p:tgtEl>
                                          <p:spTgt spid="3">
                                            <p:txEl>
                                              <p:pRg st="8" end="8"/>
                                            </p:txEl>
                                          </p:spTgt>
                                        </p:tgtEl>
                                      </p:cBhvr>
                                    </p:animEffect>
                                  </p:childTnLst>
                                </p:cTn>
                              </p:par>
                            </p:childTnLst>
                          </p:cTn>
                        </p:par>
                        <p:par>
                          <p:cTn id="23" fill="hold">
                            <p:stCondLst>
                              <p:cond delay="2500"/>
                            </p:stCondLst>
                            <p:childTnLst>
                              <p:par>
                                <p:cTn id="24" presetID="14" presetClass="entr" presetSubtype="10" fill="hold" grpId="0" nodeType="after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randombar(horizontal)">
                                      <p:cBhvr>
                                        <p:cTn id="26" dur="500"/>
                                        <p:tgtEl>
                                          <p:spTgt spid="3">
                                            <p:txEl>
                                              <p:pRg st="9" end="9"/>
                                            </p:txEl>
                                          </p:spTgt>
                                        </p:tgtEl>
                                      </p:cBhvr>
                                    </p:animEffect>
                                  </p:childTnLst>
                                </p:cTn>
                              </p:par>
                            </p:childTnLst>
                          </p:cTn>
                        </p:par>
                        <p:par>
                          <p:cTn id="27" fill="hold" nodeType="afterGroup">
                            <p:stCondLst>
                              <p:cond delay="3000"/>
                            </p:stCondLst>
                            <p:childTnLst>
                              <p:par>
                                <p:cTn id="28" presetID="14" presetClass="entr" presetSubtype="10" fill="hold" grpId="0" nodeType="after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3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90459" y="211066"/>
            <a:ext cx="7729728" cy="924398"/>
          </a:xfrm>
        </p:spPr>
        <p:txBody>
          <a:bodyPr>
            <a:normAutofit fontScale="90000"/>
          </a:bodyPr>
          <a:lstStyle/>
          <a:p>
            <a:r>
              <a:rPr lang="sk-SK" dirty="0" smtClean="0"/>
              <a:t>LOV – diviačia zver -</a:t>
            </a:r>
            <a:r>
              <a:rPr lang="sk-SK" dirty="0" smtClean="0"/>
              <a:t>2019</a:t>
            </a:r>
            <a:br>
              <a:rPr lang="sk-SK" dirty="0" smtClean="0"/>
            </a:br>
            <a:r>
              <a:rPr lang="sk-SK" dirty="0" smtClean="0"/>
              <a:t>                                                    </a:t>
            </a:r>
            <a:r>
              <a:rPr lang="sk-SK" sz="1400" dirty="0" smtClean="0"/>
              <a:t>údaj </a:t>
            </a:r>
            <a:r>
              <a:rPr lang="sk-SK" sz="1400" dirty="0"/>
              <a:t>NLC ZV</a:t>
            </a:r>
            <a:endParaRPr lang="sk-SK" dirty="0"/>
          </a:p>
        </p:txBody>
      </p:sp>
      <p:pic>
        <p:nvPicPr>
          <p:cNvPr id="6" name="Zástupný objekt pre obsah 5"/>
          <p:cNvPicPr>
            <a:picLocks noGrp="1" noChangeAspect="1"/>
          </p:cNvPicPr>
          <p:nvPr>
            <p:ph idx="1"/>
          </p:nvPr>
        </p:nvPicPr>
        <p:blipFill>
          <a:blip r:embed="rId2"/>
          <a:stretch>
            <a:fillRect/>
          </a:stretch>
        </p:blipFill>
        <p:spPr>
          <a:xfrm>
            <a:off x="1709157" y="1256044"/>
            <a:ext cx="8673201" cy="5403424"/>
          </a:xfrm>
          <a:prstGeom prst="rect">
            <a:avLst/>
          </a:prstGeom>
        </p:spPr>
      </p:pic>
    </p:spTree>
    <p:extLst>
      <p:ext uri="{BB962C8B-B14F-4D97-AF65-F5344CB8AC3E}">
        <p14:creationId xmlns:p14="http://schemas.microsoft.com/office/powerpoint/2010/main" val="3144624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09963" y="318305"/>
            <a:ext cx="7729728" cy="1188720"/>
          </a:xfrm>
        </p:spPr>
        <p:txBody>
          <a:bodyPr/>
          <a:lstStyle/>
          <a:p>
            <a:r>
              <a:rPr lang="sk-SK" dirty="0" smtClean="0"/>
              <a:t>Analýza </a:t>
            </a:r>
            <a:r>
              <a:rPr lang="sk-SK" dirty="0" err="1" smtClean="0"/>
              <a:t>denzity</a:t>
            </a:r>
            <a:r>
              <a:rPr lang="sk-SK" dirty="0" smtClean="0"/>
              <a:t> diviačej zveri v kritickej </a:t>
            </a:r>
            <a:r>
              <a:rPr lang="sk-SK" dirty="0" smtClean="0"/>
              <a:t>oblasti</a:t>
            </a:r>
            <a:endParaRPr lang="sk-SK" dirty="0"/>
          </a:p>
        </p:txBody>
      </p:sp>
      <p:graphicFrame>
        <p:nvGraphicFramePr>
          <p:cNvPr id="4" name="Zástupný objekt pre obsah 3"/>
          <p:cNvGraphicFramePr>
            <a:graphicFrameLocks noGrp="1"/>
          </p:cNvGraphicFramePr>
          <p:nvPr>
            <p:ph idx="1"/>
            <p:extLst>
              <p:ext uri="{D42A27DB-BD31-4B8C-83A1-F6EECF244321}">
                <p14:modId xmlns:p14="http://schemas.microsoft.com/office/powerpoint/2010/main" val="846742359"/>
              </p:ext>
            </p:extLst>
          </p:nvPr>
        </p:nvGraphicFramePr>
        <p:xfrm>
          <a:off x="583325" y="1671149"/>
          <a:ext cx="10972801" cy="4997660"/>
        </p:xfrm>
        <a:graphic>
          <a:graphicData uri="http://schemas.openxmlformats.org/drawingml/2006/table">
            <a:tbl>
              <a:tblPr/>
              <a:tblGrid>
                <a:gridCol w="1438992">
                  <a:extLst>
                    <a:ext uri="{9D8B030D-6E8A-4147-A177-3AD203B41FA5}">
                      <a16:colId xmlns:a16="http://schemas.microsoft.com/office/drawing/2014/main" val="527757592"/>
                    </a:ext>
                  </a:extLst>
                </a:gridCol>
                <a:gridCol w="778270">
                  <a:extLst>
                    <a:ext uri="{9D8B030D-6E8A-4147-A177-3AD203B41FA5}">
                      <a16:colId xmlns:a16="http://schemas.microsoft.com/office/drawing/2014/main" val="2108276788"/>
                    </a:ext>
                  </a:extLst>
                </a:gridCol>
                <a:gridCol w="778270">
                  <a:extLst>
                    <a:ext uri="{9D8B030D-6E8A-4147-A177-3AD203B41FA5}">
                      <a16:colId xmlns:a16="http://schemas.microsoft.com/office/drawing/2014/main" val="1313770318"/>
                    </a:ext>
                  </a:extLst>
                </a:gridCol>
                <a:gridCol w="778270">
                  <a:extLst>
                    <a:ext uri="{9D8B030D-6E8A-4147-A177-3AD203B41FA5}">
                      <a16:colId xmlns:a16="http://schemas.microsoft.com/office/drawing/2014/main" val="3838749917"/>
                    </a:ext>
                  </a:extLst>
                </a:gridCol>
                <a:gridCol w="778270">
                  <a:extLst>
                    <a:ext uri="{9D8B030D-6E8A-4147-A177-3AD203B41FA5}">
                      <a16:colId xmlns:a16="http://schemas.microsoft.com/office/drawing/2014/main" val="1039375249"/>
                    </a:ext>
                  </a:extLst>
                </a:gridCol>
                <a:gridCol w="778270">
                  <a:extLst>
                    <a:ext uri="{9D8B030D-6E8A-4147-A177-3AD203B41FA5}">
                      <a16:colId xmlns:a16="http://schemas.microsoft.com/office/drawing/2014/main" val="978930280"/>
                    </a:ext>
                  </a:extLst>
                </a:gridCol>
                <a:gridCol w="778270">
                  <a:extLst>
                    <a:ext uri="{9D8B030D-6E8A-4147-A177-3AD203B41FA5}">
                      <a16:colId xmlns:a16="http://schemas.microsoft.com/office/drawing/2014/main" val="3081069634"/>
                    </a:ext>
                  </a:extLst>
                </a:gridCol>
                <a:gridCol w="778270">
                  <a:extLst>
                    <a:ext uri="{9D8B030D-6E8A-4147-A177-3AD203B41FA5}">
                      <a16:colId xmlns:a16="http://schemas.microsoft.com/office/drawing/2014/main" val="515638026"/>
                    </a:ext>
                  </a:extLst>
                </a:gridCol>
                <a:gridCol w="778270">
                  <a:extLst>
                    <a:ext uri="{9D8B030D-6E8A-4147-A177-3AD203B41FA5}">
                      <a16:colId xmlns:a16="http://schemas.microsoft.com/office/drawing/2014/main" val="817153873"/>
                    </a:ext>
                  </a:extLst>
                </a:gridCol>
                <a:gridCol w="778270">
                  <a:extLst>
                    <a:ext uri="{9D8B030D-6E8A-4147-A177-3AD203B41FA5}">
                      <a16:colId xmlns:a16="http://schemas.microsoft.com/office/drawing/2014/main" val="2590225517"/>
                    </a:ext>
                  </a:extLst>
                </a:gridCol>
                <a:gridCol w="778270">
                  <a:extLst>
                    <a:ext uri="{9D8B030D-6E8A-4147-A177-3AD203B41FA5}">
                      <a16:colId xmlns:a16="http://schemas.microsoft.com/office/drawing/2014/main" val="330015573"/>
                    </a:ext>
                  </a:extLst>
                </a:gridCol>
                <a:gridCol w="778270">
                  <a:extLst>
                    <a:ext uri="{9D8B030D-6E8A-4147-A177-3AD203B41FA5}">
                      <a16:colId xmlns:a16="http://schemas.microsoft.com/office/drawing/2014/main" val="3093283653"/>
                    </a:ext>
                  </a:extLst>
                </a:gridCol>
                <a:gridCol w="972839">
                  <a:extLst>
                    <a:ext uri="{9D8B030D-6E8A-4147-A177-3AD203B41FA5}">
                      <a16:colId xmlns:a16="http://schemas.microsoft.com/office/drawing/2014/main" val="3556256444"/>
                    </a:ext>
                  </a:extLst>
                </a:gridCol>
              </a:tblGrid>
              <a:tr h="413599">
                <a:tc rowSpan="2">
                  <a:txBody>
                    <a:bodyPr/>
                    <a:lstStyle/>
                    <a:p>
                      <a:pPr algn="ctr" fontAlgn="ctr"/>
                      <a:r>
                        <a:rPr lang="sk-SK" sz="1200" b="1" i="0" u="none" strike="noStrike" dirty="0">
                          <a:solidFill>
                            <a:srgbClr val="000000"/>
                          </a:solidFill>
                          <a:effectLst/>
                          <a:latin typeface="Calibri" panose="020F0502020204030204" pitchFamily="34" charset="0"/>
                        </a:rPr>
                        <a:t>Okres</a:t>
                      </a:r>
                    </a:p>
                  </a:txBody>
                  <a:tcPr marL="7170" marR="7170" marT="71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sk-SK" sz="1200" b="1" i="0" u="none" strike="noStrike" dirty="0">
                          <a:solidFill>
                            <a:srgbClr val="000000"/>
                          </a:solidFill>
                          <a:effectLst/>
                          <a:latin typeface="Calibri" panose="020F0502020204030204" pitchFamily="34" charset="0"/>
                        </a:rPr>
                        <a:t>2017</a:t>
                      </a:r>
                    </a:p>
                  </a:txBody>
                  <a:tcPr marL="7170" marR="7170" marT="71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sk-SK"/>
                    </a:p>
                  </a:txBody>
                  <a:tcPr/>
                </a:tc>
                <a:tc gridSpan="2">
                  <a:txBody>
                    <a:bodyPr/>
                    <a:lstStyle/>
                    <a:p>
                      <a:pPr algn="ctr" fontAlgn="b"/>
                      <a:r>
                        <a:rPr lang="sk-SK" sz="1200" b="1" i="0" u="none" strike="noStrike" dirty="0">
                          <a:solidFill>
                            <a:srgbClr val="000000"/>
                          </a:solidFill>
                          <a:effectLst/>
                          <a:latin typeface="Calibri" panose="020F0502020204030204" pitchFamily="34" charset="0"/>
                        </a:rPr>
                        <a:t>2018</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sk-SK"/>
                    </a:p>
                  </a:txBody>
                  <a:tcPr/>
                </a:tc>
                <a:tc gridSpan="2">
                  <a:txBody>
                    <a:bodyPr/>
                    <a:lstStyle/>
                    <a:p>
                      <a:pPr algn="ctr" fontAlgn="b"/>
                      <a:r>
                        <a:rPr lang="sk-SK" sz="1200" b="1" i="0" u="none" strike="noStrike" dirty="0">
                          <a:solidFill>
                            <a:srgbClr val="000000"/>
                          </a:solidFill>
                          <a:effectLst/>
                          <a:latin typeface="Calibri" panose="020F0502020204030204" pitchFamily="34" charset="0"/>
                        </a:rPr>
                        <a:t>2019</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sk-SK"/>
                    </a:p>
                  </a:txBody>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k-SK" sz="1200" b="1" i="0" u="none" strike="noStrike" kern="1200" dirty="0" smtClean="0">
                          <a:solidFill>
                            <a:srgbClr val="000000"/>
                          </a:solidFill>
                          <a:effectLst/>
                          <a:latin typeface="Calibri" panose="020F0502020204030204" pitchFamily="34" charset="0"/>
                          <a:ea typeface="+mn-ea"/>
                          <a:cs typeface="+mn-cs"/>
                        </a:rPr>
                        <a:t>Lov </a:t>
                      </a:r>
                      <a:r>
                        <a:rPr lang="sk-SK" sz="1200" b="1" i="0" u="none" strike="noStrike" kern="1200" dirty="0">
                          <a:solidFill>
                            <a:srgbClr val="000000"/>
                          </a:solidFill>
                          <a:effectLst/>
                          <a:latin typeface="Calibri" panose="020F0502020204030204" pitchFamily="34" charset="0"/>
                          <a:ea typeface="+mn-ea"/>
                          <a:cs typeface="+mn-cs"/>
                        </a:rPr>
                        <a:t>na 1 </a:t>
                      </a:r>
                      <a:r>
                        <a:rPr lang="sk-SK" sz="1200" b="1" i="0" u="none" strike="noStrike" kern="1200" dirty="0" smtClean="0">
                          <a:solidFill>
                            <a:srgbClr val="000000"/>
                          </a:solidFill>
                          <a:effectLst/>
                          <a:latin typeface="Calibri" panose="020F0502020204030204" pitchFamily="34" charset="0"/>
                          <a:ea typeface="+mn-ea"/>
                          <a:cs typeface="+mn-cs"/>
                        </a:rPr>
                        <a:t>km²</a:t>
                      </a:r>
                    </a:p>
                    <a:p>
                      <a:pPr algn="ctr" fontAlgn="b"/>
                      <a:endParaRPr lang="sk-SK" sz="1200" b="1" i="0" u="none" strike="noStrike" dirty="0">
                        <a:solidFill>
                          <a:srgbClr val="000000"/>
                        </a:solidFill>
                        <a:effectLst/>
                        <a:latin typeface="Calibri" panose="020F0502020204030204" pitchFamily="34" charset="0"/>
                      </a:endParaRP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sk-SK"/>
                    </a:p>
                  </a:txBody>
                  <a:tcPr/>
                </a:tc>
                <a:tc hMerge="1">
                  <a:txBody>
                    <a:bodyPr/>
                    <a:lstStyle/>
                    <a:p>
                      <a:endParaRPr lang="sk-SK"/>
                    </a:p>
                  </a:txBody>
                  <a:tcPr/>
                </a:tc>
                <a:tc gridSpan="2">
                  <a:txBody>
                    <a:bodyPr/>
                    <a:lstStyle/>
                    <a:p>
                      <a:pPr algn="ctr" fontAlgn="b"/>
                      <a:r>
                        <a:rPr lang="sk-SK" sz="1200" b="1" i="0" u="none" strike="noStrike">
                          <a:solidFill>
                            <a:srgbClr val="000000"/>
                          </a:solidFill>
                          <a:effectLst/>
                          <a:latin typeface="Calibri" panose="020F0502020204030204" pitchFamily="34" charset="0"/>
                        </a:rPr>
                        <a:t>Letný stav 2019</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sk-SK"/>
                    </a:p>
                  </a:txBody>
                  <a:tcPr/>
                </a:tc>
                <a:tc>
                  <a:txBody>
                    <a:bodyPr/>
                    <a:lstStyle/>
                    <a:p>
                      <a:pPr algn="l" fontAlgn="b"/>
                      <a:r>
                        <a:rPr lang="sk-SK" sz="1200" b="1" i="0" u="none" strike="noStrike">
                          <a:solidFill>
                            <a:srgbClr val="000000"/>
                          </a:solidFill>
                          <a:effectLst/>
                          <a:latin typeface="Calibri" panose="020F0502020204030204" pitchFamily="34" charset="0"/>
                        </a:rPr>
                        <a:t>koeficient</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09054311"/>
                  </a:ext>
                </a:extLst>
              </a:tr>
              <a:tr h="430835">
                <a:tc vMerge="1">
                  <a:txBody>
                    <a:bodyPr/>
                    <a:lstStyle/>
                    <a:p>
                      <a:endParaRPr lang="sk-SK"/>
                    </a:p>
                  </a:txBody>
                  <a:tcPr/>
                </a:tc>
                <a:tc>
                  <a:txBody>
                    <a:bodyPr/>
                    <a:lstStyle/>
                    <a:p>
                      <a:pPr algn="ctr" fontAlgn="ctr"/>
                      <a:r>
                        <a:rPr lang="sk-SK" sz="1200" b="1" i="0" u="none" strike="noStrike" dirty="0">
                          <a:solidFill>
                            <a:srgbClr val="000000"/>
                          </a:solidFill>
                          <a:effectLst/>
                          <a:latin typeface="Calibri" panose="020F0502020204030204" pitchFamily="34" charset="0"/>
                        </a:rPr>
                        <a:t>JKS</a:t>
                      </a:r>
                    </a:p>
                  </a:txBody>
                  <a:tcPr marL="7170" marR="7170" marT="71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sk-SK" sz="1200" b="1" i="0" u="none" strike="noStrike" dirty="0">
                          <a:solidFill>
                            <a:srgbClr val="000000"/>
                          </a:solidFill>
                          <a:effectLst/>
                          <a:latin typeface="Calibri" panose="020F0502020204030204" pitchFamily="34" charset="0"/>
                        </a:rPr>
                        <a:t>Lov</a:t>
                      </a:r>
                    </a:p>
                  </a:txBody>
                  <a:tcPr marL="7170" marR="7170" marT="71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JKS</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Lov</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JKS</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 Lov</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2017</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2018</a:t>
                      </a:r>
                    </a:p>
                  </a:txBody>
                  <a:tcPr marL="7170" marR="7170" marT="71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2019</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Počet</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k-SK" sz="1200" b="1" i="0" u="none" strike="noStrike" dirty="0" smtClean="0">
                          <a:solidFill>
                            <a:srgbClr val="000000"/>
                          </a:solidFill>
                          <a:effectLst/>
                          <a:latin typeface="Calibri" panose="020F0502020204030204" pitchFamily="34" charset="0"/>
                        </a:rPr>
                        <a:t>na </a:t>
                      </a:r>
                      <a:r>
                        <a:rPr lang="sk-SK" sz="1200" b="1" i="0" u="none" strike="noStrike" dirty="0">
                          <a:solidFill>
                            <a:srgbClr val="000000"/>
                          </a:solidFill>
                          <a:effectLst/>
                          <a:latin typeface="Calibri" panose="020F0502020204030204" pitchFamily="34" charset="0"/>
                        </a:rPr>
                        <a:t>1 </a:t>
                      </a:r>
                      <a:r>
                        <a:rPr lang="sk-SK" sz="1200" b="1" i="0" u="none" strike="noStrike" dirty="0" smtClean="0">
                          <a:solidFill>
                            <a:srgbClr val="000000"/>
                          </a:solidFill>
                          <a:effectLst/>
                          <a:latin typeface="Calibri" panose="020F0502020204030204" pitchFamily="34" charset="0"/>
                        </a:rPr>
                        <a:t>km</a:t>
                      </a:r>
                      <a:r>
                        <a:rPr lang="sk-SK" sz="1200" dirty="0" smtClean="0"/>
                        <a:t>²</a:t>
                      </a:r>
                    </a:p>
                    <a:p>
                      <a:pPr algn="ctr" fontAlgn="b"/>
                      <a:endParaRPr lang="sk-SK" sz="1200" b="1" i="0" u="none" strike="noStrike" dirty="0">
                        <a:solidFill>
                          <a:srgbClr val="000000"/>
                        </a:solidFill>
                        <a:effectLst/>
                        <a:latin typeface="Calibri" panose="020F0502020204030204" pitchFamily="34" charset="0"/>
                      </a:endParaRP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200" b="1" i="0" u="none" strike="noStrike">
                          <a:solidFill>
                            <a:srgbClr val="000000"/>
                          </a:solidFill>
                          <a:effectLst/>
                          <a:latin typeface="Calibri" panose="020F0502020204030204" pitchFamily="34" charset="0"/>
                        </a:rPr>
                        <a:t>prir 2019</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480671"/>
                  </a:ext>
                </a:extLst>
              </a:tr>
              <a:tr h="413599">
                <a:tc>
                  <a:txBody>
                    <a:bodyPr/>
                    <a:lstStyle/>
                    <a:p>
                      <a:pPr algn="l" fontAlgn="b"/>
                      <a:r>
                        <a:rPr lang="sk-SK" sz="1200" b="1" i="0" u="none" strike="noStrike">
                          <a:solidFill>
                            <a:srgbClr val="000000"/>
                          </a:solidFill>
                          <a:effectLst/>
                          <a:latin typeface="Calibri" panose="020F0502020204030204" pitchFamily="34" charset="0"/>
                        </a:rPr>
                        <a:t>Levice</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2042</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dirty="0">
                          <a:solidFill>
                            <a:srgbClr val="000000"/>
                          </a:solidFill>
                          <a:effectLst/>
                          <a:latin typeface="Calibri" panose="020F0502020204030204" pitchFamily="34" charset="0"/>
                        </a:rPr>
                        <a:t>3009</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dirty="0">
                          <a:solidFill>
                            <a:srgbClr val="000000"/>
                          </a:solidFill>
                          <a:effectLst/>
                          <a:latin typeface="Calibri" panose="020F0502020204030204" pitchFamily="34" charset="0"/>
                        </a:rPr>
                        <a:t>1897</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2480</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2174</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3315</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2,18</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1,79</a:t>
                      </a:r>
                    </a:p>
                  </a:txBody>
                  <a:tcPr marL="7170" marR="7170" marT="71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2,4</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5489</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3,98</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1,52</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2097746"/>
                  </a:ext>
                </a:extLst>
              </a:tr>
              <a:tr h="413599">
                <a:tc>
                  <a:txBody>
                    <a:bodyPr/>
                    <a:lstStyle/>
                    <a:p>
                      <a:pPr algn="l" fontAlgn="b"/>
                      <a:r>
                        <a:rPr lang="sk-SK" sz="1200" b="1" i="0" u="none" strike="noStrike">
                          <a:solidFill>
                            <a:srgbClr val="000000"/>
                          </a:solidFill>
                          <a:effectLst/>
                          <a:latin typeface="Calibri" panose="020F0502020204030204" pitchFamily="34" charset="0"/>
                        </a:rPr>
                        <a:t>V. Krtíš</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1401</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2707</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dirty="0">
                          <a:solidFill>
                            <a:srgbClr val="000000"/>
                          </a:solidFill>
                          <a:effectLst/>
                          <a:latin typeface="Calibri" panose="020F0502020204030204" pitchFamily="34" charset="0"/>
                        </a:rPr>
                        <a:t>1262</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dirty="0">
                          <a:solidFill>
                            <a:srgbClr val="000000"/>
                          </a:solidFill>
                          <a:effectLst/>
                          <a:latin typeface="Calibri" panose="020F0502020204030204" pitchFamily="34" charset="0"/>
                        </a:rPr>
                        <a:t>2600</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1292</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2946</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3,55</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3,41</a:t>
                      </a:r>
                    </a:p>
                  </a:txBody>
                  <a:tcPr marL="7170" marR="7170" marT="71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3,85</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4238</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5,56</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2,28</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542793"/>
                  </a:ext>
                </a:extLst>
              </a:tr>
              <a:tr h="413599">
                <a:tc>
                  <a:txBody>
                    <a:bodyPr/>
                    <a:lstStyle/>
                    <a:p>
                      <a:pPr algn="l" fontAlgn="b"/>
                      <a:r>
                        <a:rPr lang="sk-SK" sz="1200" b="1" i="0" u="none" strike="noStrike">
                          <a:solidFill>
                            <a:srgbClr val="000000"/>
                          </a:solidFill>
                          <a:effectLst/>
                          <a:latin typeface="Calibri" panose="020F0502020204030204" pitchFamily="34" charset="0"/>
                        </a:rPr>
                        <a:t>Poltár</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508</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944</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505</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dirty="0">
                          <a:solidFill>
                            <a:srgbClr val="000000"/>
                          </a:solidFill>
                          <a:effectLst/>
                          <a:latin typeface="Calibri" panose="020F0502020204030204" pitchFamily="34" charset="0"/>
                        </a:rPr>
                        <a:t>855</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516</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1046</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1,99</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1,8</a:t>
                      </a:r>
                    </a:p>
                  </a:txBody>
                  <a:tcPr marL="7170" marR="7170" marT="71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2,02</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1562</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3,29</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2,02</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17497"/>
                  </a:ext>
                </a:extLst>
              </a:tr>
              <a:tr h="413599">
                <a:tc>
                  <a:txBody>
                    <a:bodyPr/>
                    <a:lstStyle/>
                    <a:p>
                      <a:pPr algn="l" fontAlgn="b"/>
                      <a:r>
                        <a:rPr lang="sk-SK" sz="1200" b="1" i="0" u="none" strike="noStrike">
                          <a:solidFill>
                            <a:srgbClr val="000000"/>
                          </a:solidFill>
                          <a:effectLst/>
                          <a:latin typeface="Calibri" panose="020F0502020204030204" pitchFamily="34" charset="0"/>
                        </a:rPr>
                        <a:t>Lučenec</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961</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1804</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1099</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2122</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dirty="0">
                          <a:solidFill>
                            <a:srgbClr val="000000"/>
                          </a:solidFill>
                          <a:effectLst/>
                          <a:latin typeface="Calibri" panose="020F0502020204030204" pitchFamily="34" charset="0"/>
                        </a:rPr>
                        <a:t>1150</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2178</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2,47</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2,9</a:t>
                      </a:r>
                    </a:p>
                  </a:txBody>
                  <a:tcPr marL="7170" marR="7170" marT="71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2,98</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3328</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4,56</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1,89</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1988788"/>
                  </a:ext>
                </a:extLst>
              </a:tr>
              <a:tr h="413599">
                <a:tc>
                  <a:txBody>
                    <a:bodyPr/>
                    <a:lstStyle/>
                    <a:p>
                      <a:pPr algn="l" fontAlgn="b"/>
                      <a:r>
                        <a:rPr lang="sk-SK" sz="1200" b="1" i="0" u="none" strike="noStrike">
                          <a:solidFill>
                            <a:srgbClr val="000000"/>
                          </a:solidFill>
                          <a:effectLst/>
                          <a:latin typeface="Calibri" panose="020F0502020204030204" pitchFamily="34" charset="0"/>
                        </a:rPr>
                        <a:t>Rim. Sobota</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1972</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2824</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1987</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3010</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dirty="0">
                          <a:solidFill>
                            <a:srgbClr val="000000"/>
                          </a:solidFill>
                          <a:effectLst/>
                          <a:latin typeface="Calibri" panose="020F0502020204030204" pitchFamily="34" charset="0"/>
                        </a:rPr>
                        <a:t>2166</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dirty="0">
                          <a:solidFill>
                            <a:srgbClr val="000000"/>
                          </a:solidFill>
                          <a:effectLst/>
                          <a:latin typeface="Calibri" panose="020F0502020204030204" pitchFamily="34" charset="0"/>
                        </a:rPr>
                        <a:t>3029</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000000"/>
                          </a:solidFill>
                          <a:effectLst/>
                          <a:latin typeface="Calibri" panose="020F0502020204030204" pitchFamily="34" charset="0"/>
                        </a:rPr>
                        <a:t>2,2</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2,35</a:t>
                      </a:r>
                    </a:p>
                  </a:txBody>
                  <a:tcPr marL="7170" marR="7170" marT="71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2,35</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5195</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4,06</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1,39</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8065805"/>
                  </a:ext>
                </a:extLst>
              </a:tr>
              <a:tr h="413599">
                <a:tc>
                  <a:txBody>
                    <a:bodyPr/>
                    <a:lstStyle/>
                    <a:p>
                      <a:pPr algn="l" fontAlgn="b"/>
                      <a:r>
                        <a:rPr lang="sk-SK" sz="1200" b="1" i="0" u="none" strike="noStrike">
                          <a:solidFill>
                            <a:srgbClr val="000000"/>
                          </a:solidFill>
                          <a:effectLst/>
                          <a:latin typeface="Calibri" panose="020F0502020204030204" pitchFamily="34" charset="0"/>
                        </a:rPr>
                        <a:t>Revúca</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1078</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1891</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1153</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1149</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1027</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1653</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000000"/>
                          </a:solidFill>
                          <a:effectLst/>
                          <a:latin typeface="Calibri" panose="020F0502020204030204" pitchFamily="34" charset="0"/>
                        </a:rPr>
                        <a:t>2,64</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000000"/>
                          </a:solidFill>
                          <a:effectLst/>
                          <a:latin typeface="Calibri" panose="020F0502020204030204" pitchFamily="34" charset="0"/>
                        </a:rPr>
                        <a:t>1,6</a:t>
                      </a:r>
                    </a:p>
                  </a:txBody>
                  <a:tcPr marL="7170" marR="7170" marT="71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2,31</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2680</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3,74</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1,6</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9109432"/>
                  </a:ext>
                </a:extLst>
              </a:tr>
              <a:tr h="413599">
                <a:tc>
                  <a:txBody>
                    <a:bodyPr/>
                    <a:lstStyle/>
                    <a:p>
                      <a:pPr algn="l" fontAlgn="b"/>
                      <a:r>
                        <a:rPr lang="sk-SK" sz="1200" b="1" i="0" u="none" strike="noStrike">
                          <a:solidFill>
                            <a:srgbClr val="000000"/>
                          </a:solidFill>
                          <a:effectLst/>
                          <a:latin typeface="Calibri" panose="020F0502020204030204" pitchFamily="34" charset="0"/>
                        </a:rPr>
                        <a:t>Rožňava</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1301</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1658</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1275</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1240</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1154</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1719</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1,52</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1,14</a:t>
                      </a:r>
                    </a:p>
                  </a:txBody>
                  <a:tcPr marL="7170" marR="7170" marT="71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1,58</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000000"/>
                          </a:solidFill>
                          <a:effectLst/>
                          <a:latin typeface="Calibri" panose="020F0502020204030204" pitchFamily="34" charset="0"/>
                        </a:rPr>
                        <a:t>2873</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2,64</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1,48</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6128481"/>
                  </a:ext>
                </a:extLst>
              </a:tr>
              <a:tr h="413599">
                <a:tc>
                  <a:txBody>
                    <a:bodyPr/>
                    <a:lstStyle/>
                    <a:p>
                      <a:pPr algn="l" fontAlgn="b"/>
                      <a:r>
                        <a:rPr lang="sk-SK" sz="1200" b="1" i="0" u="none" strike="noStrike">
                          <a:solidFill>
                            <a:srgbClr val="000000"/>
                          </a:solidFill>
                          <a:effectLst/>
                          <a:latin typeface="Calibri" panose="020F0502020204030204" pitchFamily="34" charset="0"/>
                        </a:rPr>
                        <a:t>KE okolie</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1366</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2315</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1325</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2067</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2113</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2845</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1,57</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1,4</a:t>
                      </a:r>
                    </a:p>
                  </a:txBody>
                  <a:tcPr marL="7170" marR="7170" marT="71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1,93</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000000"/>
                          </a:solidFill>
                          <a:effectLst/>
                          <a:latin typeface="Calibri" panose="020F0502020204030204" pitchFamily="34" charset="0"/>
                        </a:rPr>
                        <a:t>4958</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3,37</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1,34</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7221130"/>
                  </a:ext>
                </a:extLst>
              </a:tr>
              <a:tr h="413599">
                <a:tc>
                  <a:txBody>
                    <a:bodyPr/>
                    <a:lstStyle/>
                    <a:p>
                      <a:pPr algn="l" fontAlgn="b"/>
                      <a:r>
                        <a:rPr lang="sk-SK" sz="1200" b="1" i="0" u="none" strike="noStrike">
                          <a:solidFill>
                            <a:srgbClr val="000000"/>
                          </a:solidFill>
                          <a:effectLst/>
                          <a:latin typeface="Calibri" panose="020F0502020204030204" pitchFamily="34" charset="0"/>
                        </a:rPr>
                        <a:t>Trebišov</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686</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1119</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827</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1408</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799</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1531</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1,14</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1,44</a:t>
                      </a:r>
                    </a:p>
                  </a:txBody>
                  <a:tcPr marL="7170" marR="7170" marT="71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1,57</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000000"/>
                          </a:solidFill>
                          <a:effectLst/>
                          <a:latin typeface="Calibri" panose="020F0502020204030204" pitchFamily="34" charset="0"/>
                        </a:rPr>
                        <a:t>2330</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2,39</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000000"/>
                          </a:solidFill>
                          <a:effectLst/>
                          <a:latin typeface="Calibri" panose="020F0502020204030204" pitchFamily="34" charset="0"/>
                        </a:rPr>
                        <a:t>1,91</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2243811"/>
                  </a:ext>
                </a:extLst>
              </a:tr>
              <a:tr h="430835">
                <a:tc>
                  <a:txBody>
                    <a:bodyPr/>
                    <a:lstStyle/>
                    <a:p>
                      <a:pPr algn="l" fontAlgn="b"/>
                      <a:r>
                        <a:rPr lang="sk-SK" sz="1200" b="1" i="0" u="none" strike="noStrike">
                          <a:solidFill>
                            <a:srgbClr val="000000"/>
                          </a:solidFill>
                          <a:effectLst/>
                          <a:latin typeface="Calibri" panose="020F0502020204030204" pitchFamily="34" charset="0"/>
                        </a:rPr>
                        <a:t>Michalovce</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248</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614</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288</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594</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373</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200" b="1" i="0" u="none" strike="noStrike">
                          <a:solidFill>
                            <a:srgbClr val="000000"/>
                          </a:solidFill>
                          <a:effectLst/>
                          <a:latin typeface="Calibri" panose="020F0502020204030204" pitchFamily="34" charset="0"/>
                        </a:rPr>
                        <a:t>734</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0,74</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200" b="1" i="0" u="none" strike="noStrike">
                          <a:solidFill>
                            <a:srgbClr val="000000"/>
                          </a:solidFill>
                          <a:effectLst/>
                          <a:latin typeface="Calibri" panose="020F0502020204030204" pitchFamily="34" charset="0"/>
                        </a:rPr>
                        <a:t>0,72</a:t>
                      </a:r>
                    </a:p>
                  </a:txBody>
                  <a:tcPr marL="7170" marR="7170" marT="71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0,89</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000000"/>
                          </a:solidFill>
                          <a:effectLst/>
                          <a:latin typeface="Calibri" panose="020F0502020204030204" pitchFamily="34" charset="0"/>
                        </a:rPr>
                        <a:t>1107</a:t>
                      </a:r>
                    </a:p>
                  </a:txBody>
                  <a:tcPr marL="7170" marR="7170" marT="71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FF0000"/>
                          </a:solidFill>
                          <a:effectLst/>
                          <a:latin typeface="Calibri" panose="020F0502020204030204" pitchFamily="34" charset="0"/>
                        </a:rPr>
                        <a:t>1,35</a:t>
                      </a:r>
                    </a:p>
                  </a:txBody>
                  <a:tcPr marL="7170" marR="7170" marT="71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200" b="1" i="0" u="none" strike="noStrike" dirty="0">
                          <a:solidFill>
                            <a:srgbClr val="000000"/>
                          </a:solidFill>
                          <a:effectLst/>
                          <a:latin typeface="Calibri" panose="020F0502020204030204" pitchFamily="34" charset="0"/>
                        </a:rPr>
                        <a:t>1,96</a:t>
                      </a:r>
                    </a:p>
                  </a:txBody>
                  <a:tcPr marL="7170" marR="7170" marT="717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492153"/>
                  </a:ext>
                </a:extLst>
              </a:tr>
            </a:tbl>
          </a:graphicData>
        </a:graphic>
      </p:graphicFrame>
    </p:spTree>
    <p:extLst>
      <p:ext uri="{BB962C8B-B14F-4D97-AF65-F5344CB8AC3E}">
        <p14:creationId xmlns:p14="http://schemas.microsoft.com/office/powerpoint/2010/main" val="311629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LOV – diviačia zver</a:t>
            </a:r>
          </a:p>
        </p:txBody>
      </p:sp>
      <p:sp>
        <p:nvSpPr>
          <p:cNvPr id="3" name="Zástupný objekt pre obsah 2"/>
          <p:cNvSpPr>
            <a:spLocks noGrp="1"/>
          </p:cNvSpPr>
          <p:nvPr>
            <p:ph idx="1"/>
          </p:nvPr>
        </p:nvSpPr>
        <p:spPr/>
        <p:txBody>
          <a:bodyPr>
            <a:normAutofit/>
          </a:bodyPr>
          <a:lstStyle/>
          <a:p>
            <a:endParaRPr lang="sk-SK" dirty="0" smtClean="0"/>
          </a:p>
          <a:p>
            <a:r>
              <a:rPr lang="sk-SK" dirty="0" smtClean="0"/>
              <a:t>Lov a JKS </a:t>
            </a:r>
            <a:r>
              <a:rPr lang="sk-SK" dirty="0"/>
              <a:t>na </a:t>
            </a:r>
            <a:r>
              <a:rPr lang="sk-SK" dirty="0" smtClean="0"/>
              <a:t>1km² mali za posledné tri roky stúpajúcu tendenciu. </a:t>
            </a:r>
          </a:p>
          <a:p>
            <a:r>
              <a:rPr lang="sk-SK" dirty="0"/>
              <a:t>V</a:t>
            </a:r>
            <a:r>
              <a:rPr lang="sk-SK" dirty="0" smtClean="0"/>
              <a:t> niektorých oblastiach sa stav v roku 2018 javil ako pokles </a:t>
            </a:r>
            <a:r>
              <a:rPr lang="sk-SK" dirty="0" err="1" smtClean="0"/>
              <a:t>denzity</a:t>
            </a:r>
            <a:r>
              <a:rPr lang="sk-SK" dirty="0" smtClean="0"/>
              <a:t>, v skutočnosti to bolo zrejme zapríčinené tzv. semenným rokom plodonosných drevín, čím došlo k rozptýleniu populácie a sťaženému lovu.</a:t>
            </a:r>
          </a:p>
          <a:p>
            <a:r>
              <a:rPr lang="sk-SK" dirty="0" smtClean="0"/>
              <a:t>Neodlovený prírastok z tohto roku, podhodnotenie JKS, mierna zima, intenzívne prikrmovanie sa prejavili rekordným nárastom v roku 2019.</a:t>
            </a:r>
          </a:p>
          <a:p>
            <a:r>
              <a:rPr lang="sk-SK" dirty="0" smtClean="0"/>
              <a:t>Podľa vykázaného lovu, sa vzhľadom na biologické možnosti rozmnožovania diviačej zveri javia JKS značne podhodnotené (koeficient prírastku viac ako 2)</a:t>
            </a:r>
          </a:p>
          <a:p>
            <a:endParaRPr lang="sk-SK" dirty="0" smtClean="0"/>
          </a:p>
          <a:p>
            <a:endParaRPr lang="sk-SK" dirty="0" smtClean="0"/>
          </a:p>
          <a:p>
            <a:endParaRPr lang="sk-SK" dirty="0"/>
          </a:p>
          <a:p>
            <a:endParaRPr lang="sk-SK" dirty="0"/>
          </a:p>
          <a:p>
            <a:endParaRPr lang="sk-SK" dirty="0"/>
          </a:p>
        </p:txBody>
      </p:sp>
    </p:spTree>
    <p:extLst>
      <p:ext uri="{BB962C8B-B14F-4D97-AF65-F5344CB8AC3E}">
        <p14:creationId xmlns:p14="http://schemas.microsoft.com/office/powerpoint/2010/main" val="700411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Vplyv </a:t>
            </a:r>
            <a:r>
              <a:rPr lang="sk-SK" dirty="0" err="1" smtClean="0"/>
              <a:t>Denzity</a:t>
            </a:r>
            <a:r>
              <a:rPr lang="sk-SK" dirty="0" smtClean="0"/>
              <a:t> diviačej zveri Na Šírenie AMO</a:t>
            </a:r>
            <a:endParaRPr lang="sk-SK" dirty="0"/>
          </a:p>
        </p:txBody>
      </p:sp>
      <p:sp>
        <p:nvSpPr>
          <p:cNvPr id="3" name="Zástupný objekt pre obsah 2"/>
          <p:cNvSpPr>
            <a:spLocks noGrp="1"/>
          </p:cNvSpPr>
          <p:nvPr>
            <p:ph idx="1"/>
          </p:nvPr>
        </p:nvSpPr>
        <p:spPr/>
        <p:txBody>
          <a:bodyPr>
            <a:normAutofit fontScale="92500" lnSpcReduction="10000"/>
          </a:bodyPr>
          <a:lstStyle/>
          <a:p>
            <a:r>
              <a:rPr lang="sk-SK" dirty="0" smtClean="0"/>
              <a:t>Skúsenosť z výskytu KMO v SR z </a:t>
            </a:r>
            <a:r>
              <a:rPr lang="sk-SK" dirty="0" err="1" smtClean="0"/>
              <a:t>epizoócie</a:t>
            </a:r>
            <a:r>
              <a:rPr lang="sk-SK" dirty="0" smtClean="0"/>
              <a:t> v rokoch 1993 – 2008, - pri dosiahnutí </a:t>
            </a:r>
            <a:r>
              <a:rPr lang="sk-SK" dirty="0" err="1" smtClean="0"/>
              <a:t>denzity</a:t>
            </a:r>
            <a:r>
              <a:rPr lang="sk-SK" dirty="0" smtClean="0"/>
              <a:t> </a:t>
            </a:r>
            <a:r>
              <a:rPr lang="sk-SK" u="sng" dirty="0" smtClean="0">
                <a:solidFill>
                  <a:srgbClr val="FF0000"/>
                </a:solidFill>
              </a:rPr>
              <a:t>vnímavej</a:t>
            </a:r>
            <a:r>
              <a:rPr lang="sk-SK" dirty="0" smtClean="0">
                <a:solidFill>
                  <a:srgbClr val="FF0000"/>
                </a:solidFill>
              </a:rPr>
              <a:t> </a:t>
            </a:r>
            <a:r>
              <a:rPr lang="sk-SK" dirty="0" smtClean="0"/>
              <a:t>populácie pod 0,7 diviaka na km² dochádzalo k vymiznutiu vírusu KMO (</a:t>
            </a:r>
            <a:r>
              <a:rPr lang="sk-SK" dirty="0" err="1" smtClean="0"/>
              <a:t>denzita</a:t>
            </a:r>
            <a:r>
              <a:rPr lang="sk-SK" dirty="0" smtClean="0"/>
              <a:t> vnímavej populácie bola ovplyvnená aj </a:t>
            </a:r>
            <a:r>
              <a:rPr lang="sk-SK" dirty="0" err="1" smtClean="0"/>
              <a:t>serologickou</a:t>
            </a:r>
            <a:r>
              <a:rPr lang="sk-SK" dirty="0" smtClean="0"/>
              <a:t> </a:t>
            </a:r>
            <a:r>
              <a:rPr lang="sk-SK" dirty="0" err="1" smtClean="0"/>
              <a:t>pozitivitou</a:t>
            </a:r>
            <a:r>
              <a:rPr lang="sk-SK" dirty="0" smtClean="0"/>
              <a:t> z vakcinácie KMO a tak skutočné stavy mohli prekračovať </a:t>
            </a:r>
            <a:r>
              <a:rPr lang="sk-SK" dirty="0" err="1" smtClean="0"/>
              <a:t>denzitu</a:t>
            </a:r>
            <a:r>
              <a:rPr lang="sk-SK" dirty="0" smtClean="0"/>
              <a:t> </a:t>
            </a:r>
            <a:r>
              <a:rPr lang="sk-SK" dirty="0">
                <a:solidFill>
                  <a:prstClr val="black">
                    <a:lumMod val="85000"/>
                    <a:lumOff val="15000"/>
                  </a:prstClr>
                </a:solidFill>
              </a:rPr>
              <a:t>0,7 diviaka na </a:t>
            </a:r>
            <a:r>
              <a:rPr lang="sk-SK" dirty="0" smtClean="0">
                <a:solidFill>
                  <a:prstClr val="black">
                    <a:lumMod val="85000"/>
                    <a:lumOff val="15000"/>
                  </a:prstClr>
                </a:solidFill>
              </a:rPr>
              <a:t>km²</a:t>
            </a:r>
            <a:r>
              <a:rPr lang="sk-SK" dirty="0" smtClean="0"/>
              <a:t>)</a:t>
            </a:r>
          </a:p>
          <a:p>
            <a:r>
              <a:rPr lang="sk-SK" dirty="0" smtClean="0"/>
              <a:t>Vzhľadom na rozdielne vlastnosti vírusov KMO a  AMO (vysoká odolnosť vírusu AMO vo vonkajšom prostredí) je predpoklad, že </a:t>
            </a:r>
            <a:r>
              <a:rPr lang="sk-SK" dirty="0" err="1" smtClean="0"/>
              <a:t>denzita</a:t>
            </a:r>
            <a:r>
              <a:rPr lang="sk-SK" dirty="0" smtClean="0"/>
              <a:t> vnímavej populácie  </a:t>
            </a:r>
            <a:r>
              <a:rPr lang="sk-SK" dirty="0"/>
              <a:t>0,7 </a:t>
            </a:r>
            <a:r>
              <a:rPr lang="sk-SK" dirty="0" smtClean="0"/>
              <a:t>diviaka na km² nebude postačujúca na  vymiznutie vírusu AMO</a:t>
            </a:r>
          </a:p>
          <a:p>
            <a:r>
              <a:rPr lang="sk-SK" dirty="0" err="1" smtClean="0"/>
              <a:t>Denzitu</a:t>
            </a:r>
            <a:r>
              <a:rPr lang="sk-SK" dirty="0" smtClean="0"/>
              <a:t> vnímavej populácie nevieme ovplyvniť vakcináciou.</a:t>
            </a:r>
          </a:p>
          <a:p>
            <a:r>
              <a:rPr lang="sk-SK" dirty="0" smtClean="0"/>
              <a:t>Z vyššie uvedenej tabuľky sa javí požadovaná </a:t>
            </a:r>
            <a:r>
              <a:rPr lang="sk-SK" dirty="0" err="1" smtClean="0"/>
              <a:t>denzita</a:t>
            </a:r>
            <a:r>
              <a:rPr lang="sk-SK" dirty="0" smtClean="0"/>
              <a:t> diviačej zveri v letnom období prekročená v najlepšom prípade 3 x, v  okrese VK dokonca až 10 x. </a:t>
            </a:r>
          </a:p>
          <a:p>
            <a:endParaRPr lang="sk-SK" dirty="0"/>
          </a:p>
        </p:txBody>
      </p:sp>
    </p:spTree>
    <p:extLst>
      <p:ext uri="{BB962C8B-B14F-4D97-AF65-F5344CB8AC3E}">
        <p14:creationId xmlns:p14="http://schemas.microsoft.com/office/powerpoint/2010/main" val="2743178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jekt pre obsah 3"/>
          <p:cNvPicPr>
            <a:picLocks noGrp="1" noChangeAspect="1"/>
          </p:cNvPicPr>
          <p:nvPr>
            <p:ph idx="1"/>
          </p:nvPr>
        </p:nvPicPr>
        <p:blipFill>
          <a:blip r:embed="rId2"/>
          <a:stretch>
            <a:fillRect/>
          </a:stretch>
        </p:blipFill>
        <p:spPr>
          <a:xfrm>
            <a:off x="3235570" y="-88204"/>
            <a:ext cx="5031344" cy="6946204"/>
          </a:xfrm>
          <a:prstGeom prst="rect">
            <a:avLst/>
          </a:prstGeom>
        </p:spPr>
      </p:pic>
    </p:spTree>
    <p:extLst>
      <p:ext uri="{BB962C8B-B14F-4D97-AF65-F5344CB8AC3E}">
        <p14:creationId xmlns:p14="http://schemas.microsoft.com/office/powerpoint/2010/main" val="172659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stretch>
            <a:fillRect/>
          </a:stretch>
        </p:blipFill>
        <p:spPr>
          <a:xfrm>
            <a:off x="3132156" y="271305"/>
            <a:ext cx="5867400" cy="6511332"/>
          </a:xfrm>
          <a:prstGeom prst="rect">
            <a:avLst/>
          </a:prstGeom>
        </p:spPr>
      </p:pic>
    </p:spTree>
    <p:extLst>
      <p:ext uri="{BB962C8B-B14F-4D97-AF65-F5344CB8AC3E}">
        <p14:creationId xmlns:p14="http://schemas.microsoft.com/office/powerpoint/2010/main" val="2405097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jekt pre obsah 5"/>
          <p:cNvPicPr>
            <a:picLocks noGrp="1" noChangeAspect="1"/>
          </p:cNvPicPr>
          <p:nvPr>
            <p:ph idx="1"/>
          </p:nvPr>
        </p:nvPicPr>
        <p:blipFill>
          <a:blip r:embed="rId2"/>
          <a:stretch>
            <a:fillRect/>
          </a:stretch>
        </p:blipFill>
        <p:spPr>
          <a:xfrm>
            <a:off x="3305907" y="0"/>
            <a:ext cx="4973935" cy="6694993"/>
          </a:xfrm>
          <a:prstGeom prst="rect">
            <a:avLst/>
          </a:prstGeom>
        </p:spPr>
      </p:pic>
    </p:spTree>
    <p:extLst>
      <p:ext uri="{BB962C8B-B14F-4D97-AF65-F5344CB8AC3E}">
        <p14:creationId xmlns:p14="http://schemas.microsoft.com/office/powerpoint/2010/main" val="440245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jekt pre obsah 3"/>
          <p:cNvPicPr>
            <a:picLocks noGrp="1" noChangeAspect="1"/>
          </p:cNvPicPr>
          <p:nvPr>
            <p:ph idx="1"/>
          </p:nvPr>
        </p:nvPicPr>
        <p:blipFill>
          <a:blip r:embed="rId2"/>
          <a:stretch>
            <a:fillRect/>
          </a:stretch>
        </p:blipFill>
        <p:spPr>
          <a:xfrm>
            <a:off x="743578" y="160691"/>
            <a:ext cx="10068449" cy="6561655"/>
          </a:xfrm>
          <a:prstGeom prst="rect">
            <a:avLst/>
          </a:prstGeom>
        </p:spPr>
      </p:pic>
    </p:spTree>
    <p:extLst>
      <p:ext uri="{BB962C8B-B14F-4D97-AF65-F5344CB8AC3E}">
        <p14:creationId xmlns:p14="http://schemas.microsoft.com/office/powerpoint/2010/main" val="3137314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jekt pre obsah 5"/>
          <p:cNvPicPr>
            <a:picLocks noGrp="1" noChangeAspect="1"/>
          </p:cNvPicPr>
          <p:nvPr>
            <p:ph idx="1"/>
          </p:nvPr>
        </p:nvPicPr>
        <p:blipFill>
          <a:blip r:embed="rId2"/>
          <a:stretch>
            <a:fillRect/>
          </a:stretch>
        </p:blipFill>
        <p:spPr>
          <a:xfrm>
            <a:off x="944545" y="479303"/>
            <a:ext cx="9505740" cy="6054918"/>
          </a:xfrm>
          <a:prstGeom prst="rect">
            <a:avLst/>
          </a:prstGeom>
        </p:spPr>
      </p:pic>
    </p:spTree>
    <p:extLst>
      <p:ext uri="{BB962C8B-B14F-4D97-AF65-F5344CB8AC3E}">
        <p14:creationId xmlns:p14="http://schemas.microsoft.com/office/powerpoint/2010/main" val="4126851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stretch>
            <a:fillRect/>
          </a:stretch>
        </p:blipFill>
        <p:spPr>
          <a:xfrm>
            <a:off x="0" y="0"/>
            <a:ext cx="4180283" cy="6933361"/>
          </a:xfrm>
          <a:prstGeom prst="rect">
            <a:avLst/>
          </a:prstGeom>
        </p:spPr>
      </p:pic>
      <p:pic>
        <p:nvPicPr>
          <p:cNvPr id="5" name="Obrázok 4"/>
          <p:cNvPicPr>
            <a:picLocks noChangeAspect="1"/>
          </p:cNvPicPr>
          <p:nvPr/>
        </p:nvPicPr>
        <p:blipFill>
          <a:blip r:embed="rId3"/>
          <a:stretch>
            <a:fillRect/>
          </a:stretch>
        </p:blipFill>
        <p:spPr>
          <a:xfrm>
            <a:off x="4180283" y="0"/>
            <a:ext cx="4069865" cy="6842925"/>
          </a:xfrm>
          <a:prstGeom prst="rect">
            <a:avLst/>
          </a:prstGeom>
        </p:spPr>
      </p:pic>
      <p:pic>
        <p:nvPicPr>
          <p:cNvPr id="6" name="Obrázok 5"/>
          <p:cNvPicPr>
            <a:picLocks noChangeAspect="1"/>
          </p:cNvPicPr>
          <p:nvPr/>
        </p:nvPicPr>
        <p:blipFill>
          <a:blip r:embed="rId4"/>
          <a:stretch>
            <a:fillRect/>
          </a:stretch>
        </p:blipFill>
        <p:spPr>
          <a:xfrm>
            <a:off x="8250149" y="191285"/>
            <a:ext cx="3891780" cy="6507465"/>
          </a:xfrm>
          <a:prstGeom prst="rect">
            <a:avLst/>
          </a:prstGeom>
        </p:spPr>
      </p:pic>
    </p:spTree>
    <p:extLst>
      <p:ext uri="{BB962C8B-B14F-4D97-AF65-F5344CB8AC3E}">
        <p14:creationId xmlns:p14="http://schemas.microsoft.com/office/powerpoint/2010/main" val="132597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128" y="83128"/>
            <a:ext cx="12020203" cy="872836"/>
          </a:xfrm>
        </p:spPr>
        <p:txBody>
          <a:bodyPr>
            <a:noAutofit/>
          </a:bodyPr>
          <a:lstStyle/>
          <a:p>
            <a:pPr algn="ctr"/>
            <a:r>
              <a:rPr lang="sk-SK" sz="3200" b="1" i="1" dirty="0" smtClean="0"/>
              <a:t>Detail -  stredná Európa- AMO 2020</a:t>
            </a:r>
            <a:br>
              <a:rPr lang="sk-SK" sz="3200" b="1" i="1" dirty="0" smtClean="0"/>
            </a:br>
            <a:r>
              <a:rPr lang="sk-SK" sz="3200" dirty="0" smtClean="0"/>
              <a:t> </a:t>
            </a:r>
            <a:r>
              <a:rPr lang="sk-SK" altLang="sk-SK" sz="3200" b="1" i="1" dirty="0"/>
              <a:t>(ADNS- červ.- diviaky  modré –domáce ošípané)</a:t>
            </a:r>
            <a:endParaRPr lang="sk-SK" sz="3200" dirty="0"/>
          </a:p>
        </p:txBody>
      </p:sp>
      <p:sp>
        <p:nvSpPr>
          <p:cNvPr id="3" name="Zástupný objekt pre obsah 2"/>
          <p:cNvSpPr>
            <a:spLocks noGrp="1"/>
          </p:cNvSpPr>
          <p:nvPr>
            <p:ph idx="1"/>
          </p:nvPr>
        </p:nvSpPr>
        <p:spPr/>
        <p:txBody>
          <a:bodyPr/>
          <a:lstStyle/>
          <a:p>
            <a:endParaRPr lang="sk-SK"/>
          </a:p>
        </p:txBody>
      </p:sp>
      <p:pic>
        <p:nvPicPr>
          <p:cNvPr id="4" name="Obrázok 3"/>
          <p:cNvPicPr>
            <a:picLocks noChangeAspect="1"/>
          </p:cNvPicPr>
          <p:nvPr/>
        </p:nvPicPr>
        <p:blipFill>
          <a:blip r:embed="rId2"/>
          <a:stretch>
            <a:fillRect/>
          </a:stretch>
        </p:blipFill>
        <p:spPr>
          <a:xfrm>
            <a:off x="931492" y="1068224"/>
            <a:ext cx="9374736" cy="5692923"/>
          </a:xfrm>
          <a:prstGeom prst="rect">
            <a:avLst/>
          </a:prstGeom>
        </p:spPr>
      </p:pic>
    </p:spTree>
    <p:extLst>
      <p:ext uri="{BB962C8B-B14F-4D97-AF65-F5344CB8AC3E}">
        <p14:creationId xmlns:p14="http://schemas.microsoft.com/office/powerpoint/2010/main" val="101050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stretch>
            <a:fillRect/>
          </a:stretch>
        </p:blipFill>
        <p:spPr>
          <a:xfrm>
            <a:off x="179462" y="92320"/>
            <a:ext cx="4039437" cy="6765680"/>
          </a:xfrm>
          <a:prstGeom prst="rect">
            <a:avLst/>
          </a:prstGeom>
        </p:spPr>
      </p:pic>
      <p:pic>
        <p:nvPicPr>
          <p:cNvPr id="5" name="Obrázok 4"/>
          <p:cNvPicPr>
            <a:picLocks noChangeAspect="1"/>
          </p:cNvPicPr>
          <p:nvPr/>
        </p:nvPicPr>
        <p:blipFill>
          <a:blip r:embed="rId3"/>
          <a:stretch>
            <a:fillRect/>
          </a:stretch>
        </p:blipFill>
        <p:spPr>
          <a:xfrm>
            <a:off x="3928906" y="92320"/>
            <a:ext cx="4394698" cy="6741031"/>
          </a:xfrm>
          <a:prstGeom prst="rect">
            <a:avLst/>
          </a:prstGeom>
        </p:spPr>
      </p:pic>
      <p:pic>
        <p:nvPicPr>
          <p:cNvPr id="6" name="Obrázok 5"/>
          <p:cNvPicPr>
            <a:picLocks noChangeAspect="1"/>
          </p:cNvPicPr>
          <p:nvPr/>
        </p:nvPicPr>
        <p:blipFill>
          <a:blip r:embed="rId4"/>
          <a:stretch>
            <a:fillRect/>
          </a:stretch>
        </p:blipFill>
        <p:spPr>
          <a:xfrm>
            <a:off x="8210882" y="235365"/>
            <a:ext cx="3981118" cy="6597986"/>
          </a:xfrm>
          <a:prstGeom prst="rect">
            <a:avLst/>
          </a:prstGeom>
        </p:spPr>
      </p:pic>
    </p:spTree>
    <p:extLst>
      <p:ext uri="{BB962C8B-B14F-4D97-AF65-F5344CB8AC3E}">
        <p14:creationId xmlns:p14="http://schemas.microsoft.com/office/powerpoint/2010/main" val="1575511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0778" y="220515"/>
            <a:ext cx="9614500" cy="1480081"/>
          </a:xfrm>
        </p:spPr>
        <p:txBody>
          <a:bodyPr>
            <a:normAutofit/>
          </a:bodyPr>
          <a:lstStyle/>
          <a:p>
            <a:pPr algn="ctr"/>
            <a:r>
              <a:rPr lang="sk-SK" sz="3600" b="1" dirty="0" smtClean="0">
                <a:solidFill>
                  <a:srgbClr val="0070C0"/>
                </a:solidFill>
              </a:rPr>
              <a:t>Finančné motivácie- podľa usmernenia ŠVPS SR  0456/19-220</a:t>
            </a:r>
            <a:endParaRPr lang="en-GB" sz="3600" b="1" dirty="0">
              <a:solidFill>
                <a:srgbClr val="0070C0"/>
              </a:solidFill>
            </a:endParaRPr>
          </a:p>
        </p:txBody>
      </p:sp>
      <p:sp>
        <p:nvSpPr>
          <p:cNvPr id="3" name="Zástupný objekt pre obsah 2"/>
          <p:cNvSpPr>
            <a:spLocks noGrp="1"/>
          </p:cNvSpPr>
          <p:nvPr>
            <p:ph idx="1"/>
          </p:nvPr>
        </p:nvSpPr>
        <p:spPr>
          <a:xfrm>
            <a:off x="1145512" y="1746088"/>
            <a:ext cx="9666514" cy="3570405"/>
          </a:xfrm>
        </p:spPr>
        <p:txBody>
          <a:bodyPr>
            <a:noAutofit/>
          </a:bodyPr>
          <a:lstStyle/>
          <a:p>
            <a:pPr marL="0" indent="0" algn="ctr">
              <a:buNone/>
            </a:pPr>
            <a:r>
              <a:rPr lang="sk-SK" sz="2800" b="1" dirty="0">
                <a:solidFill>
                  <a:srgbClr val="009900"/>
                </a:solidFill>
              </a:rPr>
              <a:t>Finančné úhrady </a:t>
            </a:r>
            <a:r>
              <a:rPr lang="sk-SK" sz="2800" b="1" dirty="0" smtClean="0">
                <a:solidFill>
                  <a:srgbClr val="009900"/>
                </a:solidFill>
              </a:rPr>
              <a:t>v</a:t>
            </a:r>
            <a:r>
              <a:rPr lang="sk-SK" sz="2800" b="1" dirty="0">
                <a:solidFill>
                  <a:srgbClr val="009900"/>
                </a:solidFill>
              </a:rPr>
              <a:t> roku  </a:t>
            </a:r>
            <a:r>
              <a:rPr lang="sk-SK" sz="2800" b="1" dirty="0" smtClean="0">
                <a:solidFill>
                  <a:srgbClr val="009900"/>
                </a:solidFill>
              </a:rPr>
              <a:t>2020 </a:t>
            </a:r>
          </a:p>
          <a:p>
            <a:pPr marL="0" indent="0">
              <a:buNone/>
            </a:pPr>
            <a:r>
              <a:rPr lang="sk-SK" sz="2800" b="1" dirty="0">
                <a:solidFill>
                  <a:srgbClr val="009900"/>
                </a:solidFill>
              </a:rPr>
              <a:t>P</a:t>
            </a:r>
            <a:r>
              <a:rPr lang="sk-SK" sz="2800" b="1" dirty="0" smtClean="0">
                <a:solidFill>
                  <a:srgbClr val="009900"/>
                </a:solidFill>
              </a:rPr>
              <a:t>ART II/</a:t>
            </a:r>
            <a:r>
              <a:rPr lang="sk-SK" sz="2800" b="1" dirty="0">
                <a:solidFill>
                  <a:schemeClr val="bg2">
                    <a:lumMod val="50000"/>
                  </a:schemeClr>
                </a:solidFill>
              </a:rPr>
              <a:t>P</a:t>
            </a:r>
            <a:r>
              <a:rPr lang="sk-SK" sz="2800" b="1" dirty="0" smtClean="0">
                <a:solidFill>
                  <a:schemeClr val="bg2">
                    <a:lumMod val="50000"/>
                  </a:schemeClr>
                </a:solidFill>
              </a:rPr>
              <a:t>art I a NZ</a:t>
            </a:r>
            <a:r>
              <a:rPr lang="sk-SK" sz="2800" b="1" dirty="0" smtClean="0">
                <a:solidFill>
                  <a:srgbClr val="009900"/>
                </a:solidFill>
              </a:rPr>
              <a:t>:</a:t>
            </a:r>
            <a:endParaRPr lang="sk-SK" sz="2800" b="1" dirty="0">
              <a:solidFill>
                <a:srgbClr val="009900"/>
              </a:solidFill>
            </a:endParaRPr>
          </a:p>
          <a:p>
            <a:r>
              <a:rPr lang="sk-SK" sz="2800" b="1" dirty="0" smtClean="0">
                <a:solidFill>
                  <a:srgbClr val="FF0000"/>
                </a:solidFill>
              </a:rPr>
              <a:t>50</a:t>
            </a:r>
            <a:r>
              <a:rPr lang="sk-SK" sz="2800" b="1" dirty="0" smtClean="0"/>
              <a:t> /</a:t>
            </a:r>
            <a:r>
              <a:rPr lang="sk-SK" sz="2800" b="1" dirty="0" smtClean="0">
                <a:solidFill>
                  <a:schemeClr val="bg2">
                    <a:lumMod val="50000"/>
                  </a:schemeClr>
                </a:solidFill>
              </a:rPr>
              <a:t>40</a:t>
            </a:r>
            <a:r>
              <a:rPr lang="sk-SK" sz="2800" b="1" dirty="0" smtClean="0"/>
              <a:t>EUR   nálezcovi  za nahlásenie uhynutého diviaka</a:t>
            </a:r>
          </a:p>
          <a:p>
            <a:r>
              <a:rPr lang="sk-SK" sz="2800" b="1" dirty="0" smtClean="0">
                <a:solidFill>
                  <a:srgbClr val="FF0000"/>
                </a:solidFill>
              </a:rPr>
              <a:t>50/</a:t>
            </a:r>
            <a:r>
              <a:rPr lang="sk-SK" sz="2800" b="1" dirty="0" smtClean="0">
                <a:solidFill>
                  <a:schemeClr val="bg2">
                    <a:lumMod val="50000"/>
                  </a:schemeClr>
                </a:solidFill>
              </a:rPr>
              <a:t>40</a:t>
            </a:r>
            <a:r>
              <a:rPr lang="sk-SK" sz="2800" b="1" dirty="0" smtClean="0"/>
              <a:t> EUR – užívateľovi PR za </a:t>
            </a:r>
            <a:r>
              <a:rPr lang="sk-SK" sz="2800" b="1" dirty="0"/>
              <a:t>vzorky z každého nájdeného </a:t>
            </a:r>
            <a:r>
              <a:rPr lang="sk-SK" sz="2800" b="1" u="sng" dirty="0"/>
              <a:t>uhynutého</a:t>
            </a:r>
            <a:r>
              <a:rPr lang="sk-SK" sz="2800" b="1" dirty="0"/>
              <a:t> diviaka</a:t>
            </a:r>
            <a:endParaRPr lang="en-GB" sz="2800" dirty="0"/>
          </a:p>
          <a:p>
            <a:pPr lvl="0"/>
            <a:r>
              <a:rPr lang="sk-SK" sz="2800" b="1" dirty="0" smtClean="0">
                <a:solidFill>
                  <a:srgbClr val="FF0000"/>
                </a:solidFill>
              </a:rPr>
              <a:t>30</a:t>
            </a:r>
            <a:r>
              <a:rPr lang="sk-SK" sz="2800" b="1" dirty="0" smtClean="0"/>
              <a:t> </a:t>
            </a:r>
            <a:r>
              <a:rPr lang="sk-SK" sz="2800" b="1" dirty="0"/>
              <a:t>EUR  </a:t>
            </a:r>
            <a:r>
              <a:rPr lang="sk-SK" sz="2800" b="1" dirty="0" smtClean="0"/>
              <a:t>- za </a:t>
            </a:r>
            <a:r>
              <a:rPr lang="sk-SK" sz="2800" b="1" dirty="0"/>
              <a:t>vzorky z každého </a:t>
            </a:r>
            <a:r>
              <a:rPr lang="sk-SK" sz="2800" b="1" u="sng" dirty="0"/>
              <a:t>uloveného</a:t>
            </a:r>
            <a:r>
              <a:rPr lang="sk-SK" sz="2800" b="1" dirty="0"/>
              <a:t> </a:t>
            </a:r>
            <a:r>
              <a:rPr lang="sk-SK" sz="2800" b="1" dirty="0" smtClean="0"/>
              <a:t>diviaka (pre PR kde nie je lov zakázaný)</a:t>
            </a:r>
          </a:p>
          <a:p>
            <a:pPr lvl="0"/>
            <a:r>
              <a:rPr lang="sk-SK" sz="2800" b="1" dirty="0" smtClean="0">
                <a:solidFill>
                  <a:schemeClr val="bg2">
                    <a:lumMod val="50000"/>
                  </a:schemeClr>
                </a:solidFill>
              </a:rPr>
              <a:t>30 EUR ulovená diviačica/</a:t>
            </a:r>
            <a:r>
              <a:rPr lang="sk-SK" sz="2800" b="1" dirty="0" err="1" smtClean="0">
                <a:solidFill>
                  <a:schemeClr val="bg2">
                    <a:lumMod val="50000"/>
                  </a:schemeClr>
                </a:solidFill>
              </a:rPr>
              <a:t>lanštiačka</a:t>
            </a:r>
            <a:r>
              <a:rPr lang="sk-SK" sz="2800" b="1" dirty="0" smtClean="0">
                <a:solidFill>
                  <a:schemeClr val="bg2">
                    <a:lumMod val="50000"/>
                  </a:schemeClr>
                </a:solidFill>
              </a:rPr>
              <a:t>; </a:t>
            </a:r>
          </a:p>
          <a:p>
            <a:pPr lvl="0"/>
            <a:r>
              <a:rPr lang="sk-SK" sz="2800" b="1" dirty="0" smtClean="0">
                <a:solidFill>
                  <a:schemeClr val="bg2">
                    <a:lumMod val="50000"/>
                  </a:schemeClr>
                </a:solidFill>
              </a:rPr>
              <a:t>10 EUR ulovený diviak </a:t>
            </a:r>
            <a:endParaRPr lang="en-GB" sz="2800" dirty="0">
              <a:solidFill>
                <a:schemeClr val="bg2">
                  <a:lumMod val="50000"/>
                </a:schemeClr>
              </a:solidFill>
            </a:endParaRPr>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012" y="4972890"/>
            <a:ext cx="1524000" cy="1304925"/>
          </a:xfrm>
          <a:prstGeom prst="rect">
            <a:avLst/>
          </a:prstGeom>
        </p:spPr>
      </p:pic>
    </p:spTree>
    <p:extLst>
      <p:ext uri="{BB962C8B-B14F-4D97-AF65-F5344CB8AC3E}">
        <p14:creationId xmlns:p14="http://schemas.microsoft.com/office/powerpoint/2010/main" val="214008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4"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par>
                          <p:cTn id="14" fill="hold">
                            <p:stCondLst>
                              <p:cond delay="2500"/>
                            </p:stCondLst>
                            <p:childTnLst>
                              <p:par>
                                <p:cTn id="15" presetID="2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par>
                          <p:cTn id="22" fill="hold">
                            <p:stCondLst>
                              <p:cond delay="3500"/>
                            </p:stCondLst>
                            <p:childTnLst>
                              <p:par>
                                <p:cTn id="23" presetID="22" presetClass="entr" presetSubtype="4"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par>
                          <p:cTn id="26" fill="hold">
                            <p:stCondLst>
                              <p:cond delay="4000"/>
                            </p:stCondLst>
                            <p:childTnLst>
                              <p:par>
                                <p:cTn id="27" presetID="22" presetClass="entr" presetSubtype="4"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childTnLst>
                          </p:cTn>
                        </p:par>
                        <p:par>
                          <p:cTn id="30" fill="hold">
                            <p:stCondLst>
                              <p:cond delay="4500"/>
                            </p:stCondLst>
                            <p:childTnLst>
                              <p:par>
                                <p:cTn id="31" presetID="22" presetClass="entr" presetSubtype="4"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down)">
                                      <p:cBhvr>
                                        <p:cTn id="33" dur="500"/>
                                        <p:tgtEl>
                                          <p:spTgt spid="3">
                                            <p:txEl>
                                              <p:pRg st="5" end="5"/>
                                            </p:txEl>
                                          </p:spTgt>
                                        </p:tgtEl>
                                      </p:cBhvr>
                                    </p:animEffect>
                                  </p:childTnLst>
                                </p:cTn>
                              </p:par>
                            </p:childTnLst>
                          </p:cTn>
                        </p:par>
                        <p:par>
                          <p:cTn id="34" fill="hold">
                            <p:stCondLst>
                              <p:cond delay="5000"/>
                            </p:stCondLst>
                            <p:childTnLst>
                              <p:par>
                                <p:cTn id="35" presetID="2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par>
                          <p:cTn id="38" fill="hold">
                            <p:stCondLst>
                              <p:cond delay="5500"/>
                            </p:stCondLst>
                            <p:childTnLst>
                              <p:par>
                                <p:cTn id="39" presetID="16" presetClass="entr" presetSubtype="21"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0932" y="224860"/>
            <a:ext cx="8783227" cy="1188720"/>
          </a:xfrm>
        </p:spPr>
        <p:txBody>
          <a:bodyPr>
            <a:normAutofit fontScale="90000"/>
          </a:bodyPr>
          <a:lstStyle/>
          <a:p>
            <a:r>
              <a:rPr lang="sk-SK" dirty="0" err="1" smtClean="0"/>
              <a:t>DATAbÁZA</a:t>
            </a:r>
            <a:r>
              <a:rPr lang="sk-SK" dirty="0" smtClean="0"/>
              <a:t> SVPS SR – LOV/ÚHYNY- rok 2020- prehľad aktivít + vyplácania nálezného/motivácie na odlov </a:t>
            </a:r>
            <a:endParaRPr lang="sk-SK" dirty="0"/>
          </a:p>
        </p:txBody>
      </p:sp>
      <p:sp>
        <p:nvSpPr>
          <p:cNvPr id="3" name="Zástupný objekt pre obsah 2"/>
          <p:cNvSpPr>
            <a:spLocks noGrp="1"/>
          </p:cNvSpPr>
          <p:nvPr>
            <p:ph idx="1"/>
          </p:nvPr>
        </p:nvSpPr>
        <p:spPr/>
        <p:txBody>
          <a:bodyPr/>
          <a:lstStyle/>
          <a:p>
            <a:endParaRPr lang="sk-SK" dirty="0"/>
          </a:p>
        </p:txBody>
      </p:sp>
      <p:pic>
        <p:nvPicPr>
          <p:cNvPr id="4" name="Obrázok 3"/>
          <p:cNvPicPr>
            <a:picLocks noChangeAspect="1"/>
          </p:cNvPicPr>
          <p:nvPr/>
        </p:nvPicPr>
        <p:blipFill>
          <a:blip r:embed="rId2"/>
          <a:stretch>
            <a:fillRect/>
          </a:stretch>
        </p:blipFill>
        <p:spPr>
          <a:xfrm>
            <a:off x="127279" y="1655385"/>
            <a:ext cx="11937442" cy="5067300"/>
          </a:xfrm>
          <a:prstGeom prst="rect">
            <a:avLst/>
          </a:prstGeom>
        </p:spPr>
      </p:pic>
    </p:spTree>
    <p:extLst>
      <p:ext uri="{BB962C8B-B14F-4D97-AF65-F5344CB8AC3E}">
        <p14:creationId xmlns:p14="http://schemas.microsoft.com/office/powerpoint/2010/main" val="2050172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10670" y="113672"/>
            <a:ext cx="12045142" cy="1035422"/>
          </a:xfrm>
        </p:spPr>
        <p:txBody>
          <a:bodyPr>
            <a:noAutofit/>
          </a:bodyPr>
          <a:lstStyle/>
          <a:p>
            <a:r>
              <a:rPr lang="sk-SK" sz="3600" b="1" dirty="0" smtClean="0">
                <a:solidFill>
                  <a:srgbClr val="FF0000"/>
                </a:solidFill>
              </a:rPr>
              <a:t/>
            </a:r>
            <a:br>
              <a:rPr lang="sk-SK" sz="3600" b="1" dirty="0" smtClean="0">
                <a:solidFill>
                  <a:srgbClr val="FF0000"/>
                </a:solidFill>
              </a:rPr>
            </a:br>
            <a:r>
              <a:rPr lang="sk-SK" sz="3600" b="1" dirty="0" smtClean="0">
                <a:solidFill>
                  <a:srgbClr val="FF0000"/>
                </a:solidFill>
              </a:rPr>
              <a:t>Spolupráca s OÚ – odbor pozemkový a  lesný</a:t>
            </a:r>
            <a:br>
              <a:rPr lang="sk-SK" sz="3600" b="1" dirty="0" smtClean="0">
                <a:solidFill>
                  <a:srgbClr val="FF0000"/>
                </a:solidFill>
              </a:rPr>
            </a:br>
            <a:endParaRPr lang="sk-SK" sz="3600" b="1" dirty="0">
              <a:solidFill>
                <a:srgbClr val="FF0000"/>
              </a:solidFill>
            </a:endParaRPr>
          </a:p>
        </p:txBody>
      </p:sp>
      <p:sp>
        <p:nvSpPr>
          <p:cNvPr id="5" name="Zástupný objekt pre obsah 2"/>
          <p:cNvSpPr>
            <a:spLocks noGrp="1"/>
          </p:cNvSpPr>
          <p:nvPr>
            <p:ph idx="1"/>
          </p:nvPr>
        </p:nvSpPr>
        <p:spPr>
          <a:xfrm>
            <a:off x="229632" y="1629295"/>
            <a:ext cx="11826180" cy="5228704"/>
          </a:xfrm>
        </p:spPr>
        <p:txBody>
          <a:bodyPr>
            <a:noAutofit/>
          </a:bodyPr>
          <a:lstStyle/>
          <a:p>
            <a:r>
              <a:rPr lang="sk-SK" sz="3200" b="1" cap="none" dirty="0" smtClean="0">
                <a:solidFill>
                  <a:schemeClr val="accent3">
                    <a:lumMod val="50000"/>
                  </a:schemeClr>
                </a:solidFill>
              </a:rPr>
              <a:t>Spoločné  kontroly – organizačne  zabezpečujú pracovníci  OÚ – OPL</a:t>
            </a:r>
          </a:p>
          <a:p>
            <a:r>
              <a:rPr lang="sk-SK" sz="3200" b="1" cap="none" dirty="0" smtClean="0">
                <a:solidFill>
                  <a:srgbClr val="009900"/>
                </a:solidFill>
              </a:rPr>
              <a:t>Evidencia  </a:t>
            </a:r>
            <a:r>
              <a:rPr lang="sk-SK" sz="3200" b="1" cap="none" dirty="0" smtClean="0">
                <a:solidFill>
                  <a:srgbClr val="009900"/>
                </a:solidFill>
              </a:rPr>
              <a:t>odlovených  a  uhynutých  diviakov – kontrola s počtom  nahlásených na OÚ – OPL – </a:t>
            </a:r>
            <a:r>
              <a:rPr lang="sk-SK" sz="3200" b="1" u="sng" cap="none" dirty="0" err="1" smtClean="0">
                <a:solidFill>
                  <a:srgbClr val="009900"/>
                </a:solidFill>
              </a:rPr>
              <a:t>Poľovstat</a:t>
            </a:r>
            <a:r>
              <a:rPr lang="sk-SK" sz="3200" b="1" u="sng" cap="none" dirty="0" smtClean="0">
                <a:solidFill>
                  <a:srgbClr val="009900"/>
                </a:solidFill>
              </a:rPr>
              <a:t> ako povinnosť stále nie je !</a:t>
            </a:r>
          </a:p>
          <a:p>
            <a:pPr marL="0" indent="0">
              <a:buNone/>
            </a:pPr>
            <a:r>
              <a:rPr lang="sk-SK" sz="3200" b="1" cap="none" dirty="0" smtClean="0">
                <a:solidFill>
                  <a:srgbClr val="8C5F0E"/>
                </a:solidFill>
              </a:rPr>
              <a:t>Zriadenie  nových  užívateľov  revírov </a:t>
            </a:r>
            <a:r>
              <a:rPr lang="sk-SK" sz="3200" b="1" dirty="0">
                <a:solidFill>
                  <a:srgbClr val="8C5F0E"/>
                </a:solidFill>
              </a:rPr>
              <a:t>– bezodkladné informovanie RVPS a ďalej </a:t>
            </a:r>
            <a:r>
              <a:rPr lang="sk-SK" sz="3200" b="1" dirty="0" smtClean="0">
                <a:solidFill>
                  <a:srgbClr val="8C5F0E"/>
                </a:solidFill>
              </a:rPr>
              <a:t>informovať </a:t>
            </a:r>
            <a:r>
              <a:rPr lang="sk-SK" sz="3200" b="1" dirty="0">
                <a:solidFill>
                  <a:srgbClr val="8C5F0E"/>
                </a:solidFill>
              </a:rPr>
              <a:t>ŠVPS </a:t>
            </a:r>
            <a:r>
              <a:rPr lang="sk-SK" sz="3200" b="1" dirty="0" smtClean="0">
                <a:solidFill>
                  <a:srgbClr val="8C5F0E"/>
                </a:solidFill>
              </a:rPr>
              <a:t>SR</a:t>
            </a:r>
            <a:endParaRPr lang="sk-SK" sz="3200" b="1" cap="none" dirty="0" smtClean="0">
              <a:solidFill>
                <a:srgbClr val="8C5F0E"/>
              </a:solidFill>
            </a:endParaRPr>
          </a:p>
          <a:p>
            <a:r>
              <a:rPr lang="sk-SK" sz="3200" b="1" dirty="0" smtClean="0">
                <a:solidFill>
                  <a:srgbClr val="8C5F0E"/>
                </a:solidFill>
              </a:rPr>
              <a:t>Pre jednoznačnú identifikáciu revírov </a:t>
            </a:r>
            <a:r>
              <a:rPr lang="sk-SK" sz="3200" b="1" cap="none" dirty="0" smtClean="0">
                <a:solidFill>
                  <a:srgbClr val="8C5F0E"/>
                </a:solidFill>
              </a:rPr>
              <a:t>zavedený </a:t>
            </a:r>
          </a:p>
          <a:p>
            <a:pPr marL="0" indent="0">
              <a:buNone/>
            </a:pPr>
            <a:r>
              <a:rPr lang="sk-SK" sz="3200" b="1" dirty="0">
                <a:solidFill>
                  <a:srgbClr val="8C5F0E"/>
                </a:solidFill>
              </a:rPr>
              <a:t> </a:t>
            </a:r>
            <a:r>
              <a:rPr lang="sk-SK" sz="3200" b="1" dirty="0" smtClean="0">
                <a:solidFill>
                  <a:srgbClr val="8C5F0E"/>
                </a:solidFill>
              </a:rPr>
              <a:t> </a:t>
            </a:r>
            <a:r>
              <a:rPr lang="sk-SK" sz="3200" b="1" cap="none" dirty="0" smtClean="0">
                <a:solidFill>
                  <a:srgbClr val="8C5F0E"/>
                </a:solidFill>
              </a:rPr>
              <a:t>numerický kód revíru z databázy NLC ZV</a:t>
            </a:r>
          </a:p>
          <a:p>
            <a:pPr marL="0" indent="0">
              <a:buNone/>
            </a:pPr>
            <a:r>
              <a:rPr lang="sk-SK" sz="3200" b="1" dirty="0" smtClean="0">
                <a:solidFill>
                  <a:srgbClr val="8C5F0E"/>
                </a:solidFill>
              </a:rPr>
              <a:t>Prepojenie informačných databáz medzi NLC ZV a ŠVPS SR</a:t>
            </a:r>
            <a:endParaRPr lang="sk-SK" sz="3200" b="1" cap="none" dirty="0" smtClean="0">
              <a:solidFill>
                <a:srgbClr val="8C5F0E"/>
              </a:solidFill>
            </a:endParaRPr>
          </a:p>
          <a:p>
            <a:pPr marL="0" indent="0">
              <a:buNone/>
            </a:pPr>
            <a:r>
              <a:rPr lang="sk-SK" sz="3200" b="1" cap="none" dirty="0">
                <a:solidFill>
                  <a:srgbClr val="8C5F0E"/>
                </a:solidFill>
              </a:rPr>
              <a:t> </a:t>
            </a:r>
            <a:r>
              <a:rPr lang="sk-SK" sz="3200" b="1" cap="none" dirty="0" smtClean="0">
                <a:solidFill>
                  <a:srgbClr val="8C5F0E"/>
                </a:solidFill>
              </a:rPr>
              <a:t>  </a:t>
            </a:r>
            <a:r>
              <a:rPr lang="sk-SK" sz="3200" b="1" dirty="0" smtClean="0">
                <a:solidFill>
                  <a:srgbClr val="8C5F0E"/>
                </a:solidFill>
              </a:rPr>
              <a:t> </a:t>
            </a:r>
            <a:endParaRPr lang="sk-SK" sz="3200" b="1" cap="none" dirty="0">
              <a:solidFill>
                <a:srgbClr val="8C5F0E"/>
              </a:solidFill>
            </a:endParaRPr>
          </a:p>
        </p:txBody>
      </p:sp>
      <p:pic>
        <p:nvPicPr>
          <p:cNvPr id="6" name="Obrázo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9374" y="4853594"/>
            <a:ext cx="1594991" cy="1184599"/>
          </a:xfrm>
          <a:prstGeom prst="rect">
            <a:avLst/>
          </a:prstGeom>
        </p:spPr>
      </p:pic>
    </p:spTree>
    <p:extLst>
      <p:ext uri="{BB962C8B-B14F-4D97-AF65-F5344CB8AC3E}">
        <p14:creationId xmlns:p14="http://schemas.microsoft.com/office/powerpoint/2010/main" val="408913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barn(inVertical)">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barn(inVertical)">
                                      <p:cBhvr>
                                        <p:cTn id="36" dur="500"/>
                                        <p:tgtEl>
                                          <p:spTgt spid="5">
                                            <p:txEl>
                                              <p:pRg st="5" end="5"/>
                                            </p:txEl>
                                          </p:spTgt>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barn(inVertical)">
                                      <p:cBhvr>
                                        <p:cTn id="40" dur="500"/>
                                        <p:tgtEl>
                                          <p:spTgt spid="5">
                                            <p:txEl>
                                              <p:pRg st="6" end="6"/>
                                            </p:txEl>
                                          </p:spTgt>
                                        </p:tgtEl>
                                      </p:cBhvr>
                                    </p:animEffect>
                                  </p:childTnLst>
                                </p:cTn>
                              </p:par>
                            </p:childTnLst>
                          </p:cTn>
                        </p:par>
                        <p:par>
                          <p:cTn id="41" fill="hold">
                            <p:stCondLst>
                              <p:cond delay="1000"/>
                            </p:stCondLst>
                            <p:childTnLst>
                              <p:par>
                                <p:cTn id="42" presetID="16" presetClass="entr" presetSubtype="21"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7881" y="271305"/>
            <a:ext cx="9053565" cy="1024932"/>
          </a:xfrm>
        </p:spPr>
        <p:txBody>
          <a:bodyPr>
            <a:normAutofit fontScale="90000"/>
          </a:bodyPr>
          <a:lstStyle/>
          <a:p>
            <a:r>
              <a:rPr lang="sk-SK" dirty="0" smtClean="0"/>
              <a:t>Nové členenie- juh – kombinácia NZ/part /part II </a:t>
            </a:r>
            <a:endParaRPr lang="sk-SK" dirty="0"/>
          </a:p>
        </p:txBody>
      </p:sp>
      <p:pic>
        <p:nvPicPr>
          <p:cNvPr id="6" name="Obrázok 5"/>
          <p:cNvPicPr>
            <a:picLocks noChangeAspect="1"/>
          </p:cNvPicPr>
          <p:nvPr/>
        </p:nvPicPr>
        <p:blipFill>
          <a:blip r:embed="rId2"/>
          <a:stretch>
            <a:fillRect/>
          </a:stretch>
        </p:blipFill>
        <p:spPr>
          <a:xfrm>
            <a:off x="1316333" y="1429931"/>
            <a:ext cx="9596177" cy="5513480"/>
          </a:xfrm>
          <a:prstGeom prst="rect">
            <a:avLst/>
          </a:prstGeom>
        </p:spPr>
      </p:pic>
    </p:spTree>
    <p:extLst>
      <p:ext uri="{BB962C8B-B14F-4D97-AF65-F5344CB8AC3E}">
        <p14:creationId xmlns:p14="http://schemas.microsoft.com/office/powerpoint/2010/main" val="1535150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07253" y="120629"/>
            <a:ext cx="9274627" cy="1188720"/>
          </a:xfrm>
        </p:spPr>
        <p:txBody>
          <a:bodyPr>
            <a:normAutofit/>
          </a:bodyPr>
          <a:lstStyle/>
          <a:p>
            <a:r>
              <a:rPr lang="sk-SK" dirty="0" smtClean="0"/>
              <a:t>Územia z pôvodnej nárazníkovej zóny pri Hu hranici do part I</a:t>
            </a:r>
            <a:endParaRPr lang="sk-SK" dirty="0"/>
          </a:p>
        </p:txBody>
      </p:sp>
      <p:pic>
        <p:nvPicPr>
          <p:cNvPr id="4" name="Zástupný objekt pre obsah 3"/>
          <p:cNvPicPr>
            <a:picLocks noGrp="1" noChangeAspect="1"/>
          </p:cNvPicPr>
          <p:nvPr>
            <p:ph idx="1"/>
          </p:nvPr>
        </p:nvPicPr>
        <p:blipFill>
          <a:blip r:embed="rId2"/>
          <a:stretch>
            <a:fillRect/>
          </a:stretch>
        </p:blipFill>
        <p:spPr>
          <a:xfrm>
            <a:off x="1225899" y="1470123"/>
            <a:ext cx="9555982" cy="5345745"/>
          </a:xfrm>
          <a:prstGeom prst="rect">
            <a:avLst/>
          </a:prstGeom>
        </p:spPr>
      </p:pic>
    </p:spTree>
    <p:extLst>
      <p:ext uri="{BB962C8B-B14F-4D97-AF65-F5344CB8AC3E}">
        <p14:creationId xmlns:p14="http://schemas.microsoft.com/office/powerpoint/2010/main" val="2097031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57012" y="341695"/>
            <a:ext cx="9616272" cy="472222"/>
          </a:xfrm>
        </p:spPr>
        <p:txBody>
          <a:bodyPr>
            <a:normAutofit fontScale="90000"/>
          </a:bodyPr>
          <a:lstStyle/>
          <a:p>
            <a:r>
              <a:rPr lang="sk-SK" dirty="0" smtClean="0"/>
              <a:t>Rožňava- part I. </a:t>
            </a:r>
            <a:endParaRPr lang="sk-SK" dirty="0"/>
          </a:p>
        </p:txBody>
      </p:sp>
      <p:pic>
        <p:nvPicPr>
          <p:cNvPr id="4" name="Zástupný objekt pre obsah 3"/>
          <p:cNvPicPr>
            <a:picLocks noGrp="1" noChangeAspect="1"/>
          </p:cNvPicPr>
          <p:nvPr>
            <p:ph idx="1"/>
          </p:nvPr>
        </p:nvPicPr>
        <p:blipFill>
          <a:blip r:embed="rId2"/>
          <a:stretch>
            <a:fillRect/>
          </a:stretch>
        </p:blipFill>
        <p:spPr>
          <a:xfrm>
            <a:off x="1457011" y="1306286"/>
            <a:ext cx="9616273" cy="5215094"/>
          </a:xfrm>
          <a:prstGeom prst="rect">
            <a:avLst/>
          </a:prstGeom>
        </p:spPr>
      </p:pic>
    </p:spTree>
    <p:extLst>
      <p:ext uri="{BB962C8B-B14F-4D97-AF65-F5344CB8AC3E}">
        <p14:creationId xmlns:p14="http://schemas.microsoft.com/office/powerpoint/2010/main" val="3690756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03419" y="442178"/>
            <a:ext cx="9385161" cy="1188720"/>
          </a:xfrm>
        </p:spPr>
        <p:txBody>
          <a:bodyPr/>
          <a:lstStyle/>
          <a:p>
            <a:r>
              <a:rPr lang="sk-SK" dirty="0" smtClean="0"/>
              <a:t>rimavská sobota/REVÚCA- part I.</a:t>
            </a:r>
            <a:endParaRPr lang="sk-SK" dirty="0"/>
          </a:p>
        </p:txBody>
      </p:sp>
      <p:pic>
        <p:nvPicPr>
          <p:cNvPr id="4" name="Zástupný objekt pre obsah 3"/>
          <p:cNvPicPr>
            <a:picLocks noGrp="1" noChangeAspect="1"/>
          </p:cNvPicPr>
          <p:nvPr>
            <p:ph idx="1"/>
          </p:nvPr>
        </p:nvPicPr>
        <p:blipFill>
          <a:blip r:embed="rId2"/>
          <a:stretch>
            <a:fillRect/>
          </a:stretch>
        </p:blipFill>
        <p:spPr>
          <a:xfrm>
            <a:off x="1517300" y="1838848"/>
            <a:ext cx="9271280" cy="4803113"/>
          </a:xfrm>
          <a:prstGeom prst="rect">
            <a:avLst/>
          </a:prstGeom>
        </p:spPr>
      </p:pic>
    </p:spTree>
    <p:extLst>
      <p:ext uri="{BB962C8B-B14F-4D97-AF65-F5344CB8AC3E}">
        <p14:creationId xmlns:p14="http://schemas.microsoft.com/office/powerpoint/2010/main" val="2968611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39369" y="361791"/>
            <a:ext cx="8841545" cy="532512"/>
          </a:xfrm>
        </p:spPr>
        <p:txBody>
          <a:bodyPr>
            <a:normAutofit fontScale="90000"/>
          </a:bodyPr>
          <a:lstStyle/>
          <a:p>
            <a:r>
              <a:rPr lang="sk-SK" dirty="0" smtClean="0"/>
              <a:t>Lučenec- part I.</a:t>
            </a:r>
            <a:endParaRPr lang="sk-SK" dirty="0"/>
          </a:p>
        </p:txBody>
      </p:sp>
      <p:pic>
        <p:nvPicPr>
          <p:cNvPr id="4" name="Zástupný objekt pre obsah 3"/>
          <p:cNvPicPr>
            <a:picLocks noGrp="1" noChangeAspect="1"/>
          </p:cNvPicPr>
          <p:nvPr>
            <p:ph idx="1"/>
          </p:nvPr>
        </p:nvPicPr>
        <p:blipFill>
          <a:blip r:embed="rId2"/>
          <a:stretch>
            <a:fillRect/>
          </a:stretch>
        </p:blipFill>
        <p:spPr>
          <a:xfrm>
            <a:off x="1589687" y="1436914"/>
            <a:ext cx="9140907" cy="5154804"/>
          </a:xfrm>
          <a:prstGeom prst="rect">
            <a:avLst/>
          </a:prstGeom>
        </p:spPr>
      </p:pic>
    </p:spTree>
    <p:extLst>
      <p:ext uri="{BB962C8B-B14F-4D97-AF65-F5344CB8AC3E}">
        <p14:creationId xmlns:p14="http://schemas.microsoft.com/office/powerpoint/2010/main" val="2656624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75570" y="341695"/>
            <a:ext cx="8503410" cy="813865"/>
          </a:xfrm>
        </p:spPr>
        <p:txBody>
          <a:bodyPr/>
          <a:lstStyle/>
          <a:p>
            <a:r>
              <a:rPr lang="sk-SK" dirty="0" smtClean="0"/>
              <a:t>Veľký Krtíš- part I.</a:t>
            </a:r>
            <a:endParaRPr lang="sk-SK" dirty="0"/>
          </a:p>
        </p:txBody>
      </p:sp>
      <p:pic>
        <p:nvPicPr>
          <p:cNvPr id="4" name="Zástupný objekt pre obsah 3"/>
          <p:cNvPicPr>
            <a:picLocks noGrp="1" noChangeAspect="1"/>
          </p:cNvPicPr>
          <p:nvPr>
            <p:ph idx="1"/>
          </p:nvPr>
        </p:nvPicPr>
        <p:blipFill>
          <a:blip r:embed="rId2"/>
          <a:stretch>
            <a:fillRect/>
          </a:stretch>
        </p:blipFill>
        <p:spPr>
          <a:xfrm>
            <a:off x="1675570" y="1406769"/>
            <a:ext cx="8503410" cy="5265336"/>
          </a:xfrm>
          <a:prstGeom prst="rect">
            <a:avLst/>
          </a:prstGeom>
        </p:spPr>
      </p:pic>
    </p:spTree>
    <p:extLst>
      <p:ext uri="{BB962C8B-B14F-4D97-AF65-F5344CB8AC3E}">
        <p14:creationId xmlns:p14="http://schemas.microsoft.com/office/powerpoint/2010/main" val="342840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type="title"/>
          </p:nvPr>
        </p:nvSpPr>
        <p:spPr>
          <a:xfrm>
            <a:off x="378474" y="10105"/>
            <a:ext cx="11513127" cy="546848"/>
          </a:xfrm>
        </p:spPr>
        <p:txBody>
          <a:bodyPr>
            <a:noAutofit/>
          </a:bodyPr>
          <a:lstStyle/>
          <a:p>
            <a:pPr algn="ctr" eaLnBrk="1" hangingPunct="1"/>
            <a:r>
              <a:rPr lang="sk-SK" altLang="sk-SK" sz="3200" b="1" i="1" dirty="0" smtClean="0"/>
              <a:t>AMO - </a:t>
            </a:r>
            <a:r>
              <a:rPr lang="en-US" altLang="sk-SK" sz="3200" b="1" i="1" dirty="0" smtClean="0"/>
              <a:t>epidemiologic</a:t>
            </a:r>
            <a:r>
              <a:rPr lang="sk-SK" altLang="sk-SK" sz="3200" b="1" i="1" dirty="0" smtClean="0"/>
              <a:t>ká situácia – </a:t>
            </a:r>
            <a:r>
              <a:rPr lang="sk-SK" altLang="sk-SK" sz="3200" b="1" i="1" dirty="0"/>
              <a:t>status </a:t>
            </a:r>
            <a:r>
              <a:rPr lang="sk-SK" altLang="sk-SK" sz="3200" b="1" i="1" dirty="0" smtClean="0"/>
              <a:t>2020</a:t>
            </a:r>
            <a:endParaRPr lang="en-US" altLang="sk-SK" sz="3200" b="1" i="1" dirty="0">
              <a:latin typeface="Berlin Sans FB Demi" panose="020E0802020502020306" pitchFamily="34" charset="0"/>
            </a:endParaRPr>
          </a:p>
        </p:txBody>
      </p:sp>
      <p:pic>
        <p:nvPicPr>
          <p:cNvPr id="2" name="Obrázok 1"/>
          <p:cNvPicPr>
            <a:picLocks noChangeAspect="1"/>
          </p:cNvPicPr>
          <p:nvPr/>
        </p:nvPicPr>
        <p:blipFill>
          <a:blip r:embed="rId2"/>
          <a:stretch>
            <a:fillRect/>
          </a:stretch>
        </p:blipFill>
        <p:spPr>
          <a:xfrm>
            <a:off x="769121" y="750848"/>
            <a:ext cx="10366049" cy="5961873"/>
          </a:xfrm>
          <a:prstGeom prst="rect">
            <a:avLst/>
          </a:prstGeom>
        </p:spPr>
      </p:pic>
    </p:spTree>
    <p:extLst>
      <p:ext uri="{BB962C8B-B14F-4D97-AF65-F5344CB8AC3E}">
        <p14:creationId xmlns:p14="http://schemas.microsoft.com/office/powerpoint/2010/main" val="1569594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31136" y="756745"/>
            <a:ext cx="7729728" cy="1396667"/>
          </a:xfrm>
        </p:spPr>
        <p:txBody>
          <a:bodyPr>
            <a:normAutofit fontScale="90000"/>
          </a:bodyPr>
          <a:lstStyle/>
          <a:p>
            <a:r>
              <a:rPr lang="sk-SK" dirty="0" smtClean="0"/>
              <a:t>Opatrenia v NZ juh a Part i. sú totožné.</a:t>
            </a:r>
            <a:br>
              <a:rPr lang="sk-SK" dirty="0" smtClean="0"/>
            </a:br>
            <a:r>
              <a:rPr lang="sk-SK" b="1" dirty="0" smtClean="0"/>
              <a:t> </a:t>
            </a:r>
            <a:r>
              <a:rPr lang="sk-SK" sz="2200" dirty="0" smtClean="0"/>
              <a:t>Užívateľovi poľovného revíru sa nariaďuje: </a:t>
            </a:r>
            <a:br>
              <a:rPr lang="sk-SK" sz="2200" dirty="0" smtClean="0"/>
            </a:br>
            <a:endParaRPr lang="sk-SK" sz="2200" dirty="0"/>
          </a:p>
        </p:txBody>
      </p:sp>
      <p:sp>
        <p:nvSpPr>
          <p:cNvPr id="3" name="Zástupný objekt pre obsah 2"/>
          <p:cNvSpPr>
            <a:spLocks noGrp="1"/>
          </p:cNvSpPr>
          <p:nvPr>
            <p:ph idx="1"/>
          </p:nvPr>
        </p:nvSpPr>
        <p:spPr/>
        <p:txBody>
          <a:bodyPr>
            <a:normAutofit fontScale="85000" lnSpcReduction="10000"/>
          </a:bodyPr>
          <a:lstStyle/>
          <a:p>
            <a:pPr marL="0" indent="0">
              <a:buNone/>
            </a:pPr>
            <a:r>
              <a:rPr lang="sk-SK" dirty="0"/>
              <a:t> </a:t>
            </a:r>
          </a:p>
          <a:p>
            <a:pPr lvl="0"/>
            <a:r>
              <a:rPr lang="sk-SK" dirty="0"/>
              <a:t>celoročný intenzívny lov  diviačej zveri bez ohľadu na vek a pohlavie (táto podmienka musí byť zohľadnená poľovným hospodárom pri vydávaní povolenia na lov ) vykonávaný prednostne individuálnym spôsobom postriežkou. Lov </a:t>
            </a:r>
            <a:r>
              <a:rPr lang="sk-SK" dirty="0" err="1"/>
              <a:t>posliedkou</a:t>
            </a:r>
            <a:r>
              <a:rPr lang="sk-SK" dirty="0"/>
              <a:t> s  charakterom spoločnej poľovačky musí byť vykonávaný spôsobom ktorý minimalizuje riziko migrácie diviačej zveri. Lov diviačej zveri je vykonávaný  za účelom monitoringu AMO  a znižovania </a:t>
            </a:r>
            <a:r>
              <a:rPr lang="sk-SK" dirty="0" err="1"/>
              <a:t>denzity</a:t>
            </a:r>
            <a:r>
              <a:rPr lang="sk-SK" dirty="0"/>
              <a:t> diviačej zveri v poľovnom revíri. Toto opatrenie sa vzťahuje aj na poľovné revíri, v ktorých sa chov a lov diviačej zveri neplánuje. </a:t>
            </a:r>
          </a:p>
          <a:p>
            <a:pPr lvl="0"/>
            <a:r>
              <a:rPr lang="sk-SK" dirty="0"/>
              <a:t>aktívne vyhľadávanie tiel uhynutej diviačej zveri alebo ich častí (ďalej len „diviakov“) v poľovnom revíri. Za uhynutého diviaka sa pokladá aj diviak usmrtený inak ako lovom (napr. usmrtený dopravným prostriedkom, inou zverou a pod.) Návšteva za účelom vyhľadávania tiel uhynutej diviačej zveri sa uvedie v knihe návštev poľovného revíru. </a:t>
            </a:r>
            <a:endParaRPr lang="sk-SK" dirty="0"/>
          </a:p>
        </p:txBody>
      </p:sp>
    </p:spTree>
    <p:extLst>
      <p:ext uri="{BB962C8B-B14F-4D97-AF65-F5344CB8AC3E}">
        <p14:creationId xmlns:p14="http://schemas.microsoft.com/office/powerpoint/2010/main" val="3282478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a:t>Užívateľovi poľovného revíru sa nariaďuje: </a:t>
            </a:r>
            <a:br>
              <a:rPr lang="sk-SK" dirty="0"/>
            </a:br>
            <a:endParaRPr lang="sk-SK" dirty="0"/>
          </a:p>
        </p:txBody>
      </p:sp>
      <p:sp>
        <p:nvSpPr>
          <p:cNvPr id="3" name="Zástupný objekt pre obsah 2"/>
          <p:cNvSpPr>
            <a:spLocks noGrp="1"/>
          </p:cNvSpPr>
          <p:nvPr>
            <p:ph idx="1"/>
          </p:nvPr>
        </p:nvSpPr>
        <p:spPr/>
        <p:txBody>
          <a:bodyPr>
            <a:normAutofit fontScale="92500" lnSpcReduction="20000"/>
          </a:bodyPr>
          <a:lstStyle/>
          <a:p>
            <a:pPr lvl="0"/>
            <a:r>
              <a:rPr lang="sk-SK" dirty="0"/>
              <a:t>sanáciu uhynutej diviačej zveri a vedľajších živočíšnych produktov (VŽP) z ulovenej zveri. Telá alebo časti  z uhynutých diviakov, vedľajšie živočíšne produkty z ulovených diviakov musia byť neškodne odstránené vo </a:t>
            </a:r>
            <a:r>
              <a:rPr lang="sk-SK" dirty="0" smtClean="0"/>
              <a:t>veterinárnom asanačnom</a:t>
            </a:r>
            <a:r>
              <a:rPr lang="sk-SK" dirty="0"/>
              <a:t> spracovateľskom podniku alebo priamo na mieste  hlbokým zakopaním. Miesto nálezu uhynutého diviaka a použité nástroje, dopravné prostriedky musia byť bezprostredne po ukončení činnosti vydezinfikované dezinfekčným prostriedkom vhodným na </a:t>
            </a:r>
            <a:r>
              <a:rPr lang="sk-SK" dirty="0" err="1"/>
              <a:t>deaktiváciu</a:t>
            </a:r>
            <a:r>
              <a:rPr lang="sk-SK" dirty="0"/>
              <a:t> vírusu AMO. Zakazuje sa približovanie a preprava uhynutých diviakov na miesto sústreďovania tiel bez zabalenia tela do nepriepustného obalu. Bezodkladne informovať  RVPS o nájdenej uhynutej diviačej zveri a živej zveri podozrivej z ochorenia na AMO.</a:t>
            </a:r>
          </a:p>
          <a:p>
            <a:pPr lvl="0"/>
            <a:r>
              <a:rPr lang="sk-SK" dirty="0"/>
              <a:t>hlásiť každé umiestnenie VŽP na mieste sústredenia  na RVPS XX .  VŽP uskladňovať v zabezpečených kontajneroch (ak sú k dispozícii) do doby prepravy do spracovateľského zariadenia.</a:t>
            </a:r>
          </a:p>
          <a:p>
            <a:endParaRPr lang="sk-SK" dirty="0"/>
          </a:p>
        </p:txBody>
      </p:sp>
    </p:spTree>
    <p:extLst>
      <p:ext uri="{BB962C8B-B14F-4D97-AF65-F5344CB8AC3E}">
        <p14:creationId xmlns:p14="http://schemas.microsoft.com/office/powerpoint/2010/main" val="613070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Užívateľovi poľovného revíru sa nariaďuje:</a:t>
            </a:r>
          </a:p>
        </p:txBody>
      </p:sp>
      <p:sp>
        <p:nvSpPr>
          <p:cNvPr id="3" name="Zástupný objekt pre obsah 2"/>
          <p:cNvSpPr>
            <a:spLocks noGrp="1"/>
          </p:cNvSpPr>
          <p:nvPr>
            <p:ph idx="1"/>
          </p:nvPr>
        </p:nvSpPr>
        <p:spPr/>
        <p:txBody>
          <a:bodyPr>
            <a:normAutofit fontScale="92500" lnSpcReduction="20000"/>
          </a:bodyPr>
          <a:lstStyle/>
          <a:p>
            <a:pPr lvl="0"/>
            <a:r>
              <a:rPr lang="sk-SK" dirty="0"/>
              <a:t>viesť o každom ulovenom a uhynutom diviakovi, o naložení s divinou dôslednú evidenciu. </a:t>
            </a:r>
          </a:p>
          <a:p>
            <a:pPr lvl="0"/>
            <a:r>
              <a:rPr lang="sk-SK" dirty="0"/>
              <a:t>poskytnúť pri vydávaní povolenia na lov diviačej zveri  lovcovi informačné letáky týkajúce sa nákazy AMO, kľúčovej úlohy poľovníkov a biologických zásad manipulácie s diviakmi.  </a:t>
            </a:r>
          </a:p>
          <a:p>
            <a:pPr lvl="0"/>
            <a:r>
              <a:rPr lang="sk-SK" dirty="0"/>
              <a:t>dodržiavať pri manipulácii s uhynutými a ulovenými diviakmi,  s vedľajšími živočíšnymi produktmi z ulovenej zveri, opatrenia zabraňujúce šíreniu AMO. Osoby zúčastňujúce sa lovu a manipulácii s ulovenými alebo uhynutými diviakmi musia byť na túto činnosť vyškolené RVPS a  nesmú prísť do kontaktu s ošípanými v chove minimálne 48 hodín od manipulácie. Použitý odev pri manipulácii s diviakmi musí byť ihneď po skončení manipulácie vypratý, obuv a nástroje vyčistené a vydezinfikované. </a:t>
            </a:r>
          </a:p>
          <a:p>
            <a:endParaRPr lang="sk-SK" dirty="0"/>
          </a:p>
        </p:txBody>
      </p:sp>
    </p:spTree>
    <p:extLst>
      <p:ext uri="{BB962C8B-B14F-4D97-AF65-F5344CB8AC3E}">
        <p14:creationId xmlns:p14="http://schemas.microsoft.com/office/powerpoint/2010/main" val="2864443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Užívateľovi poľovného revíru sa nariaďuje:</a:t>
            </a:r>
          </a:p>
        </p:txBody>
      </p:sp>
      <p:sp>
        <p:nvSpPr>
          <p:cNvPr id="3" name="Zástupný objekt pre obsah 2"/>
          <p:cNvSpPr>
            <a:spLocks noGrp="1"/>
          </p:cNvSpPr>
          <p:nvPr>
            <p:ph idx="1"/>
          </p:nvPr>
        </p:nvSpPr>
        <p:spPr/>
        <p:txBody>
          <a:bodyPr>
            <a:normAutofit fontScale="92500" lnSpcReduction="20000"/>
          </a:bodyPr>
          <a:lstStyle/>
          <a:p>
            <a:pPr lvl="0"/>
            <a:r>
              <a:rPr lang="sk-SK" dirty="0"/>
              <a:t>uhynuté a ulovené diviaky,  vedľajšie živočíšne produkty z ulovených diviakov nesmú prísť do styku s domácimi ošípanými.</a:t>
            </a:r>
          </a:p>
          <a:p>
            <a:pPr lvl="0"/>
            <a:r>
              <a:rPr lang="sk-SK" dirty="0"/>
              <a:t>opatrenia na odber a predkladanie vzoriek na vyšetrovanie </a:t>
            </a:r>
            <a:r>
              <a:rPr lang="sk-SK" b="1" dirty="0"/>
              <a:t>všetkej ulovenej a nájdenej uhynutej diviačej </a:t>
            </a:r>
            <a:r>
              <a:rPr lang="sk-SK" dirty="0"/>
              <a:t>zveri. Pritom za uhynutú zver sa pokladá všetka zver usmrtená inak ako lovom. Odber vzoriek musia vykonávať osoby vyškolené na prehliadku zveri po ulovení na mieste, alebo osoby vyškolené príslušnou RVPS  na odber vzoriek na AMO/KMO. </a:t>
            </a:r>
          </a:p>
          <a:p>
            <a:pPr lvl="0"/>
            <a:r>
              <a:rPr lang="sk-SK" dirty="0"/>
              <a:t>vzorka musí obsahovať minimálne jeden z orgánov alebo jeho časť -  mandle/ slezina/ oblička. Vzorka z  ulovených diviakov obsahuje krvnú zrazeninu. Okrem toho je možné odobrať dve vzorky z iných lymfatických tkanív, ako sú </a:t>
            </a:r>
            <a:r>
              <a:rPr lang="sk-SK" dirty="0" err="1"/>
              <a:t>retrofaryngeálne</a:t>
            </a:r>
            <a:r>
              <a:rPr lang="sk-SK" dirty="0"/>
              <a:t> / príušné/ </a:t>
            </a:r>
            <a:r>
              <a:rPr lang="sk-SK" dirty="0" err="1"/>
              <a:t>mandibulárne</a:t>
            </a:r>
            <a:r>
              <a:rPr lang="sk-SK" dirty="0"/>
              <a:t> lebo </a:t>
            </a:r>
            <a:r>
              <a:rPr lang="sk-SK" dirty="0" err="1"/>
              <a:t>mezenteriálne</a:t>
            </a:r>
            <a:r>
              <a:rPr lang="sk-SK" dirty="0"/>
              <a:t> lymfatické  uzliny a vzorka </a:t>
            </a:r>
            <a:r>
              <a:rPr lang="sk-SK" dirty="0" err="1"/>
              <a:t>ilea</a:t>
            </a:r>
            <a:r>
              <a:rPr lang="sk-SK" dirty="0"/>
              <a:t>. V pokročilom štádiu rozkladu uhynutého tela diviaka je vhodné odobrať na laboratórne vyšetrenie dlhú rúrovitú kosť resp. hrudnú kosť.</a:t>
            </a:r>
          </a:p>
          <a:p>
            <a:endParaRPr lang="sk-SK" dirty="0"/>
          </a:p>
        </p:txBody>
      </p:sp>
    </p:spTree>
    <p:extLst>
      <p:ext uri="{BB962C8B-B14F-4D97-AF65-F5344CB8AC3E}">
        <p14:creationId xmlns:p14="http://schemas.microsoft.com/office/powerpoint/2010/main" val="4070221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Užívateľovi poľovného revíru sa nariaďuje:</a:t>
            </a:r>
          </a:p>
        </p:txBody>
      </p:sp>
      <p:sp>
        <p:nvSpPr>
          <p:cNvPr id="3" name="Zástupný objekt pre obsah 2"/>
          <p:cNvSpPr>
            <a:spLocks noGrp="1"/>
          </p:cNvSpPr>
          <p:nvPr>
            <p:ph idx="1"/>
          </p:nvPr>
        </p:nvSpPr>
        <p:spPr/>
        <p:txBody>
          <a:bodyPr/>
          <a:lstStyle/>
          <a:p>
            <a:pPr lvl="0"/>
            <a:r>
              <a:rPr lang="sk-SK" dirty="0"/>
              <a:t>vzorku z uhynutého diviaka je nevyhnutné doručiť na príslušnú RVPS   do 24 hodín od nálezu uhynutého tela, alebo najneskôr v nasledujúci pracovný deň po dni pracovného voľna. </a:t>
            </a:r>
          </a:p>
          <a:p>
            <a:pPr lvl="0"/>
            <a:r>
              <a:rPr lang="sk-SK" dirty="0"/>
              <a:t>v prípade, že z uhynutého diviaka nie je možné odobrať vzorku na vyšetrenie, ohlásiť</a:t>
            </a:r>
            <a:r>
              <a:rPr lang="sk-SK" b="1" dirty="0"/>
              <a:t> </a:t>
            </a:r>
            <a:r>
              <a:rPr lang="sk-SK" dirty="0"/>
              <a:t>ihneď túto skutočnosť príslušnej RVPS, hlásenie možno vykonať aj telefonicky. </a:t>
            </a:r>
          </a:p>
          <a:p>
            <a:pPr lvl="0"/>
            <a:r>
              <a:rPr lang="sk-SK" dirty="0"/>
              <a:t>ku každej vzorke sa musia priložiť nasledovné údaje: správanie sa diviaka pred ulovením,   dátum ulovenia alebo nájdenia uhynutého diviaka, veku,  pohlavie, názov revíru , názov katastra,  meno  nálezcu, meno osoby ktorá vzorku odobrala.</a:t>
            </a:r>
          </a:p>
          <a:p>
            <a:endParaRPr lang="sk-SK" dirty="0"/>
          </a:p>
        </p:txBody>
      </p:sp>
    </p:spTree>
    <p:extLst>
      <p:ext uri="{BB962C8B-B14F-4D97-AF65-F5344CB8AC3E}">
        <p14:creationId xmlns:p14="http://schemas.microsoft.com/office/powerpoint/2010/main" val="38983535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Užívateľovi poľovného revíru sa nariaďuje:</a:t>
            </a:r>
          </a:p>
        </p:txBody>
      </p:sp>
      <p:sp>
        <p:nvSpPr>
          <p:cNvPr id="3" name="Zástupný objekt pre obsah 2"/>
          <p:cNvSpPr>
            <a:spLocks noGrp="1"/>
          </p:cNvSpPr>
          <p:nvPr>
            <p:ph idx="1"/>
          </p:nvPr>
        </p:nvSpPr>
        <p:spPr/>
        <p:txBody>
          <a:bodyPr>
            <a:normAutofit fontScale="85000" lnSpcReduction="10000"/>
          </a:bodyPr>
          <a:lstStyle/>
          <a:p>
            <a:pPr lvl="0"/>
            <a:r>
              <a:rPr lang="sk-SK" dirty="0"/>
              <a:t>opatrenia na zníženie </a:t>
            </a:r>
            <a:r>
              <a:rPr lang="sk-SK" dirty="0" err="1"/>
              <a:t>denzity</a:t>
            </a:r>
            <a:r>
              <a:rPr lang="sk-SK" dirty="0"/>
              <a:t> diviačej zveri a dosiahnutie normovaných kmeňových stavov:</a:t>
            </a:r>
          </a:p>
          <a:p>
            <a:pPr lvl="0"/>
            <a:r>
              <a:rPr lang="sk-SK" dirty="0"/>
              <a:t>celoročný zákaz prikrmovania raticovej zveri jadrovým krmivom okrem zveri chovanej vo zverniciach.</a:t>
            </a:r>
          </a:p>
          <a:p>
            <a:pPr lvl="0"/>
            <a:r>
              <a:rPr lang="sk-SK" dirty="0"/>
              <a:t>celoročný lov diviačej zveri na </a:t>
            </a:r>
            <a:r>
              <a:rPr lang="sk-SK" dirty="0" err="1"/>
              <a:t>vnadiskách</a:t>
            </a:r>
            <a:r>
              <a:rPr lang="sk-SK" dirty="0"/>
              <a:t>. V poľovnom revíri môže byť zriadené najviac jedno </a:t>
            </a:r>
            <a:r>
              <a:rPr lang="sk-SK" dirty="0" err="1"/>
              <a:t>vnadisko</a:t>
            </a:r>
            <a:r>
              <a:rPr lang="sk-SK" dirty="0"/>
              <a:t> na 300 aj začatých ha poľovnej plochy. Na </a:t>
            </a:r>
            <a:r>
              <a:rPr lang="sk-SK" dirty="0" err="1"/>
              <a:t>vnadisku</a:t>
            </a:r>
            <a:r>
              <a:rPr lang="sk-SK" dirty="0"/>
              <a:t> v jednom dni môže prítomné najviac 5 kg krmiva a to len za účelom lovu.</a:t>
            </a:r>
          </a:p>
          <a:p>
            <a:pPr lvl="0"/>
            <a:r>
              <a:rPr lang="sk-SK" dirty="0"/>
              <a:t>poskytuje sa finančná podpora lovu dospelých diviačic a </a:t>
            </a:r>
            <a:r>
              <a:rPr lang="sk-SK" dirty="0" err="1"/>
              <a:t>lanštiačok</a:t>
            </a:r>
            <a:r>
              <a:rPr lang="sk-SK" dirty="0"/>
              <a:t> po predložení pohlavných orgánov, okrem lovu diviačic a </a:t>
            </a:r>
            <a:r>
              <a:rPr lang="sk-SK" dirty="0" err="1"/>
              <a:t>lanštiačok</a:t>
            </a:r>
            <a:r>
              <a:rPr lang="sk-SK" dirty="0"/>
              <a:t> chovaných vo zverniciach podľa usmernenia ŠVPS SR.</a:t>
            </a:r>
          </a:p>
          <a:p>
            <a:pPr lvl="0"/>
            <a:r>
              <a:rPr lang="sk-SK" dirty="0"/>
              <a:t>lov zveri zakázaným spôsobom alebo nesprávnym  spôsobom podľa osobitného predpisu, v  zmysle nariadenia hlavného veterinárneho lekára č. j. 02848/2019 zo dňa 15.8.2019.</a:t>
            </a:r>
          </a:p>
        </p:txBody>
      </p:sp>
    </p:spTree>
    <p:extLst>
      <p:ext uri="{BB962C8B-B14F-4D97-AF65-F5344CB8AC3E}">
        <p14:creationId xmlns:p14="http://schemas.microsoft.com/office/powerpoint/2010/main" val="259801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Užívateľovi poľovného revíru sa nariaďuje:</a:t>
            </a:r>
          </a:p>
        </p:txBody>
      </p:sp>
      <p:sp>
        <p:nvSpPr>
          <p:cNvPr id="3" name="Zástupný objekt pre obsah 2"/>
          <p:cNvSpPr>
            <a:spLocks noGrp="1"/>
          </p:cNvSpPr>
          <p:nvPr>
            <p:ph idx="1"/>
          </p:nvPr>
        </p:nvSpPr>
        <p:spPr/>
        <p:txBody>
          <a:bodyPr/>
          <a:lstStyle/>
          <a:p>
            <a:pPr lvl="0"/>
            <a:r>
              <a:rPr lang="sk-SK" dirty="0"/>
              <a:t>prepravovať ulovené diviaky v celku (nevyvrhnuté na mieste ulovenia) na určené miesto. Pri preprave je nevyhnutné zabrániť  kontaminácii vonkajšieho prostredia telesnými tekutinami z ulovených diviakov</a:t>
            </a:r>
          </a:p>
          <a:p>
            <a:pPr lvl="0"/>
            <a:r>
              <a:rPr lang="sk-SK" dirty="0"/>
              <a:t>užívateľ poľovného revíru vyhradí aspoň jedno miesto na opracovanie a skladovanie  tiel ulovených diviakov do výsledku vyšetrenia, ktoré nahlási za účelom registrácie príslušnej RVPS.</a:t>
            </a:r>
          </a:p>
          <a:p>
            <a:endParaRPr lang="sk-SK" dirty="0"/>
          </a:p>
        </p:txBody>
      </p:sp>
    </p:spTree>
    <p:extLst>
      <p:ext uri="{BB962C8B-B14F-4D97-AF65-F5344CB8AC3E}">
        <p14:creationId xmlns:p14="http://schemas.microsoft.com/office/powerpoint/2010/main" val="74115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Užívateľovi poľovného revíru sa nariaďuje:</a:t>
            </a:r>
          </a:p>
        </p:txBody>
      </p:sp>
      <p:sp>
        <p:nvSpPr>
          <p:cNvPr id="3" name="Zástupný objekt pre obsah 2"/>
          <p:cNvSpPr>
            <a:spLocks noGrp="1"/>
          </p:cNvSpPr>
          <p:nvPr>
            <p:ph idx="1"/>
          </p:nvPr>
        </p:nvSpPr>
        <p:spPr/>
        <p:txBody>
          <a:bodyPr>
            <a:normAutofit fontScale="92500"/>
          </a:bodyPr>
          <a:lstStyle/>
          <a:p>
            <a:pPr lvl="0"/>
            <a:r>
              <a:rPr lang="sk-SK" dirty="0"/>
              <a:t>miesto na opracovanie tiel musí byť chránené pred neoprávneným prístupom ľudí a zvierat, vybavené vodou, možnosťou zachytávania telových tekutín, dostatočným množstvom účinných dezinfekčných prostriedkov a zariadení (kontajnerov) na zber odpadu. Tiež by malo byť vybavené chladiacim zariadením (ak to poveternostné podmienky vyžadujú) na uskladnenie tiel diviakov do získania výsledku laboratórneho vyšetrenia. V prípade, že sa v poľovnom revíri nenachádza miesto na opracovanie tiel, alebo chladiace zariadenie na skladovanie tiel, potom sa môže použiť miesto na opracovanie a skladovanie tiel v najbližšom poľovnom revíri zaradeného do identickej  oblasti vo vzťahu k AMO. </a:t>
            </a:r>
          </a:p>
          <a:p>
            <a:pPr lvl="0"/>
            <a:r>
              <a:rPr lang="sk-SK" dirty="0"/>
              <a:t>zákaz  skladovania ulovenej diviačej zveri a </a:t>
            </a:r>
            <a:r>
              <a:rPr lang="sk-SK" u="sng" dirty="0"/>
              <a:t>ostatnej ulovenej zveri uvádzanej na trh</a:t>
            </a:r>
            <a:r>
              <a:rPr lang="sk-SK" dirty="0"/>
              <a:t> v spoločnom zariadení.</a:t>
            </a:r>
          </a:p>
          <a:p>
            <a:endParaRPr lang="sk-SK" dirty="0"/>
          </a:p>
        </p:txBody>
      </p:sp>
    </p:spTree>
    <p:extLst>
      <p:ext uri="{BB962C8B-B14F-4D97-AF65-F5344CB8AC3E}">
        <p14:creationId xmlns:p14="http://schemas.microsoft.com/office/powerpoint/2010/main" val="1935675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Užívateľovi poľovného revíru sa nariaďuje:</a:t>
            </a:r>
          </a:p>
        </p:txBody>
      </p:sp>
      <p:sp>
        <p:nvSpPr>
          <p:cNvPr id="3" name="Zástupný objekt pre obsah 2"/>
          <p:cNvSpPr>
            <a:spLocks noGrp="1"/>
          </p:cNvSpPr>
          <p:nvPr>
            <p:ph idx="1"/>
          </p:nvPr>
        </p:nvSpPr>
        <p:spPr/>
        <p:txBody>
          <a:bodyPr/>
          <a:lstStyle/>
          <a:p>
            <a:pPr lvl="0"/>
            <a:r>
              <a:rPr lang="sk-SK" dirty="0"/>
              <a:t>ulovené diviaky možno uvádzať na trh a premiestniť mimo poľovný revír  (len na území SR) až po obdŕžaní negatívneho laboratórneho výsledku na AMO. </a:t>
            </a:r>
          </a:p>
          <a:p>
            <a:pPr lvl="0"/>
            <a:r>
              <a:rPr lang="sk-SK" dirty="0"/>
              <a:t>neškodné odstránenie všetkých tiel ulovenej zveri uloženej spoločne v chladiacom  boxe, ak čo i len 1 kus diviačej zveri bude pozitívne testovaný na AMO.  Neškodné odstránenie sa vykoná v </a:t>
            </a:r>
            <a:r>
              <a:rPr lang="sk-SK" dirty="0" err="1"/>
              <a:t>kafilerickom</a:t>
            </a:r>
            <a:r>
              <a:rPr lang="sk-SK" dirty="0"/>
              <a:t> zariadení. </a:t>
            </a:r>
          </a:p>
          <a:p>
            <a:pPr lvl="0"/>
            <a:r>
              <a:rPr lang="sk-SK" dirty="0"/>
              <a:t>zákaz premiestňovania živých diviakov mimo poľovný revír .</a:t>
            </a:r>
          </a:p>
          <a:p>
            <a:pPr lvl="0"/>
            <a:r>
              <a:rPr lang="sk-SK" dirty="0"/>
              <a:t>zákaz odchytu voľne žijúcich diviakov za účelom premiestňovania, zazverovania vrátane uznaných zverníc, okrem odchytu za účelom bezodkladného usmrtenia.</a:t>
            </a:r>
          </a:p>
          <a:p>
            <a:endParaRPr lang="sk-SK" dirty="0"/>
          </a:p>
        </p:txBody>
      </p:sp>
    </p:spTree>
    <p:extLst>
      <p:ext uri="{BB962C8B-B14F-4D97-AF65-F5344CB8AC3E}">
        <p14:creationId xmlns:p14="http://schemas.microsoft.com/office/powerpoint/2010/main" val="3603807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Užívateľovi poľovného revíru sa nariaďuje:</a:t>
            </a:r>
          </a:p>
        </p:txBody>
      </p:sp>
      <p:sp>
        <p:nvSpPr>
          <p:cNvPr id="3" name="Zástupný objekt pre obsah 2"/>
          <p:cNvSpPr>
            <a:spLocks noGrp="1"/>
          </p:cNvSpPr>
          <p:nvPr>
            <p:ph idx="1"/>
          </p:nvPr>
        </p:nvSpPr>
        <p:spPr/>
        <p:txBody>
          <a:bodyPr>
            <a:normAutofit fontScale="92500" lnSpcReduction="20000"/>
          </a:bodyPr>
          <a:lstStyle/>
          <a:p>
            <a:pPr lvl="0"/>
            <a:r>
              <a:rPr lang="sk-SK" dirty="0"/>
              <a:t>zákaz chovu diviačej zveri vo zverniciach vrátane chovu diviačej zveri na výcvik a skúšky poľovných psov ( pokiaľ sa v PR vyskytuje)..</a:t>
            </a:r>
          </a:p>
          <a:p>
            <a:pPr lvl="0"/>
            <a:r>
              <a:rPr lang="sk-SK" dirty="0"/>
              <a:t>zákaz   vykonávať výcvik a skúšky poľovných psov vo zvernici na výcvik a skúšky poľovných psov ( pokiaľ sa v PR vyskytuje).</a:t>
            </a:r>
          </a:p>
          <a:p>
            <a:pPr lvl="0"/>
            <a:r>
              <a:rPr lang="sk-SK" dirty="0"/>
              <a:t>aby bol pes použitý pri </a:t>
            </a:r>
            <a:r>
              <a:rPr lang="sk-SK" dirty="0" err="1"/>
              <a:t>dohľadávaní</a:t>
            </a:r>
            <a:r>
              <a:rPr lang="sk-SK" dirty="0"/>
              <a:t> poranenej zveri  vedený na remeni okrem </a:t>
            </a:r>
            <a:r>
              <a:rPr lang="sk-SK" dirty="0" err="1"/>
              <a:t>dohľadávania</a:t>
            </a:r>
            <a:r>
              <a:rPr lang="sk-SK" dirty="0"/>
              <a:t> a prinášania ulovených kačíc a husí.</a:t>
            </a:r>
          </a:p>
          <a:p>
            <a:pPr lvl="0"/>
            <a:r>
              <a:rPr lang="sk-SK" dirty="0"/>
              <a:t>zákaz premiestňovania neošetrených trofejí z diviakov účinnou metódou proti vírusu AMO mimo poľovný revír. </a:t>
            </a:r>
          </a:p>
          <a:p>
            <a:pPr lvl="0"/>
            <a:r>
              <a:rPr lang="sk-SK" dirty="0"/>
              <a:t>predkladať mesačne, príslušnému okresnému úradu odboru pozemkovému a lesnému, hlásenia o love a úhyne diviačej zveri podľa ich usmernenia. Hlásenie môže byť nahradené vedením evidencie v programe POLOVSTAT</a:t>
            </a:r>
          </a:p>
          <a:p>
            <a:endParaRPr lang="sk-SK" dirty="0"/>
          </a:p>
        </p:txBody>
      </p:sp>
    </p:spTree>
    <p:extLst>
      <p:ext uri="{BB962C8B-B14F-4D97-AF65-F5344CB8AC3E}">
        <p14:creationId xmlns:p14="http://schemas.microsoft.com/office/powerpoint/2010/main" val="3826492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6087" y="99118"/>
            <a:ext cx="10316095" cy="532649"/>
          </a:xfrm>
        </p:spPr>
        <p:txBody>
          <a:bodyPr>
            <a:noAutofit/>
          </a:bodyPr>
          <a:lstStyle/>
          <a:p>
            <a:pPr algn="ctr"/>
            <a:r>
              <a:rPr lang="sk-SK" sz="3200" b="1" dirty="0"/>
              <a:t>Animácia šírenie AMO 2014-2020</a:t>
            </a:r>
          </a:p>
        </p:txBody>
      </p:sp>
      <p:pic>
        <p:nvPicPr>
          <p:cNvPr id="5" name="ad_control-measures_asf_anim_asf-endim-spread-since-2014 do jun 202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06087" y="513926"/>
            <a:ext cx="9799245" cy="6271517"/>
          </a:xfrm>
        </p:spPr>
      </p:pic>
    </p:spTree>
    <p:extLst>
      <p:ext uri="{BB962C8B-B14F-4D97-AF65-F5344CB8AC3E}">
        <p14:creationId xmlns:p14="http://schemas.microsoft.com/office/powerpoint/2010/main" val="348187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89009" y="90486"/>
            <a:ext cx="8982824" cy="874156"/>
          </a:xfrm>
        </p:spPr>
        <p:txBody>
          <a:bodyPr>
            <a:normAutofit fontScale="90000"/>
          </a:bodyPr>
          <a:lstStyle/>
          <a:p>
            <a:r>
              <a:rPr lang="sk-SK" dirty="0" smtClean="0"/>
              <a:t>PREMIESTŇOVANIE OŠÍPANÝCH A PART – I.</a:t>
            </a:r>
            <a:br>
              <a:rPr lang="sk-SK" dirty="0" smtClean="0"/>
            </a:br>
            <a:r>
              <a:rPr lang="sk-SK" dirty="0" smtClean="0"/>
              <a:t>VRK 2014/709/EC </a:t>
            </a:r>
            <a:endParaRPr lang="sk-SK" dirty="0"/>
          </a:p>
        </p:txBody>
      </p:sp>
      <p:sp>
        <p:nvSpPr>
          <p:cNvPr id="3" name="Zástupný objekt pre obsah 2"/>
          <p:cNvSpPr>
            <a:spLocks noGrp="1"/>
          </p:cNvSpPr>
          <p:nvPr>
            <p:ph idx="1"/>
          </p:nvPr>
        </p:nvSpPr>
        <p:spPr>
          <a:xfrm>
            <a:off x="331595" y="1220874"/>
            <a:ext cx="11555605" cy="5637126"/>
          </a:xfrm>
        </p:spPr>
        <p:txBody>
          <a:bodyPr>
            <a:noAutofit/>
          </a:bodyPr>
          <a:lstStyle/>
          <a:p>
            <a:pPr algn="ctr"/>
            <a:r>
              <a:rPr lang="sk-SK" b="1" dirty="0" smtClean="0">
                <a:solidFill>
                  <a:srgbClr val="FF0000"/>
                </a:solidFill>
              </a:rPr>
              <a:t>Podmienky pre premiestňovanie do iného ČŠ a tretích krajín </a:t>
            </a:r>
          </a:p>
          <a:p>
            <a:pPr algn="just"/>
            <a:r>
              <a:rPr lang="sk-SK" dirty="0" smtClean="0"/>
              <a:t>a) boli </a:t>
            </a:r>
            <a:r>
              <a:rPr lang="sk-SK" dirty="0"/>
              <a:t>nepretržite držané v chove počas obdobia aspoň 30 dní pred dátumom odoslania alebo od narodenia a žiadne živé ošípané neboli do tohto chovu umiestnené z oblastí uvedených v častiach II, III a IV uvedenej prílohy počas obdobia najmenej 30 dní pred dátumom odoslania;</a:t>
            </a:r>
          </a:p>
          <a:p>
            <a:pPr algn="just"/>
            <a:r>
              <a:rPr lang="sk-SK" dirty="0" smtClean="0"/>
              <a:t>b</a:t>
            </a:r>
            <a:r>
              <a:rPr lang="sk-SK" dirty="0"/>
              <a:t>)  </a:t>
            </a:r>
            <a:r>
              <a:rPr lang="sk-SK" dirty="0" smtClean="0"/>
              <a:t>pochádzajú </a:t>
            </a:r>
            <a:r>
              <a:rPr lang="sk-SK" dirty="0"/>
              <a:t>z chovu, ktorý spĺňa požiadavky biologickej bezpečnosti, pokiaľ ide o africký mor ošípaných, stanovené príslušným orgánom a zabezpečuje, aby boli najmenej prvé dve mŕtve ošípané staršie ako 60 dní v každej výrobnej prevádzke každý týždeň podrobené testu na identifikáciu patogénu afrického moru ošípaných, ktorý je v súlade so všeobecnými postupmi a kritériami na odber a prepravu vzoriek stanovenými v kapitole V prílohy k rozhodnutiu 2003/422/ES;</a:t>
            </a:r>
          </a:p>
          <a:p>
            <a:pPr algn="just"/>
            <a:r>
              <a:rPr lang="sk-SK" dirty="0"/>
              <a:t>c)  </a:t>
            </a:r>
            <a:r>
              <a:rPr lang="sk-SK" dirty="0" smtClean="0"/>
              <a:t>podstúpili </a:t>
            </a:r>
            <a:r>
              <a:rPr lang="sk-SK" dirty="0"/>
              <a:t>test na identifikáciu patogénu afrického moru ošípaných s negatívnymi výsledkami na vzorkách odobratých v súlade s postupmi odberu vzoriek podľa plánu </a:t>
            </a:r>
            <a:r>
              <a:rPr lang="sk-SK" dirty="0" err="1"/>
              <a:t>eradikácie</a:t>
            </a:r>
            <a:r>
              <a:rPr lang="sk-SK" dirty="0"/>
              <a:t> afrického moru ošípaných uvedeného v článku 1 druhom odseku tohto rozhodnutia počas obdobia 7 dní pred dátumom premiestnenia a že úradný veterinárny lekár vykonal pri každej zásielke ošípaných klinické vyšetrenie na zistenie afrického moru ošípaných v súlade s postupmi kontroly a odberu vzoriek stanovenými v kapitole IV časti A prílohy k rozhodnutiu 2003/422/ES do 24 hodín pred dátumom premiestnenia živých ošípaných, alebo</a:t>
            </a:r>
          </a:p>
          <a:p>
            <a:pPr algn="just"/>
            <a:r>
              <a:rPr lang="sk-SK" dirty="0" smtClean="0"/>
              <a:t>d</a:t>
            </a:r>
            <a:r>
              <a:rPr lang="sk-SK" dirty="0"/>
              <a:t>)  </a:t>
            </a:r>
            <a:r>
              <a:rPr lang="sk-SK" dirty="0" smtClean="0"/>
              <a:t>pochádzajú </a:t>
            </a:r>
            <a:r>
              <a:rPr lang="sk-SK" dirty="0"/>
              <a:t>z chovu, v ktorom príslušný veterinárny orgán aspoň dva razy za rok s rozstupom najmenej štyroch mesiacov vykonal inšpekcie, </a:t>
            </a:r>
            <a:r>
              <a:rPr lang="sk-SK" dirty="0" smtClean="0"/>
              <a:t>za stanovených podmienok </a:t>
            </a:r>
            <a:endParaRPr lang="sk-SK" dirty="0"/>
          </a:p>
          <a:p>
            <a:pPr marL="0" indent="0">
              <a:buNone/>
            </a:pPr>
            <a:endParaRPr lang="sk-SK" dirty="0"/>
          </a:p>
        </p:txBody>
      </p:sp>
    </p:spTree>
    <p:extLst>
      <p:ext uri="{BB962C8B-B14F-4D97-AF65-F5344CB8AC3E}">
        <p14:creationId xmlns:p14="http://schemas.microsoft.com/office/powerpoint/2010/main" val="3268279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5029" y="502468"/>
            <a:ext cx="9947867" cy="1188720"/>
          </a:xfrm>
        </p:spPr>
        <p:txBody>
          <a:bodyPr/>
          <a:lstStyle/>
          <a:p>
            <a:r>
              <a:rPr lang="sk-SK" dirty="0" smtClean="0"/>
              <a:t>Chovy ošípaných – prevencia (výber)</a:t>
            </a:r>
            <a:endParaRPr lang="sk-SK" dirty="0"/>
          </a:p>
        </p:txBody>
      </p:sp>
      <p:sp>
        <p:nvSpPr>
          <p:cNvPr id="3" name="Zástupný objekt pre obsah 2"/>
          <p:cNvSpPr>
            <a:spLocks noGrp="1"/>
          </p:cNvSpPr>
          <p:nvPr>
            <p:ph idx="1"/>
          </p:nvPr>
        </p:nvSpPr>
        <p:spPr>
          <a:xfrm>
            <a:off x="673239" y="1959429"/>
            <a:ext cx="10711543" cy="4632289"/>
          </a:xfrm>
        </p:spPr>
        <p:txBody>
          <a:bodyPr>
            <a:normAutofit/>
          </a:bodyPr>
          <a:lstStyle/>
          <a:p>
            <a:pPr lvl="0" algn="just"/>
            <a:r>
              <a:rPr lang="sk-SK" sz="2000" dirty="0" smtClean="0"/>
              <a:t>dodržiavať </a:t>
            </a:r>
            <a:r>
              <a:rPr lang="sk-SK" sz="2000" dirty="0"/>
              <a:t>v chovoch </a:t>
            </a:r>
            <a:r>
              <a:rPr lang="sk-SK" sz="2000" b="1" dirty="0"/>
              <a:t>zásady biologickej bezpečnosti</a:t>
            </a:r>
            <a:r>
              <a:rPr lang="sk-SK" sz="2000" dirty="0"/>
              <a:t> (dôkladné oplotenie farmy, dezinfekčné brody, evidencia a kontrola pohybu dopravných prostriedkov a osôb, prezliekanie zamestnancov a návštevníkov farmy, dodržiavať čierno-biely systém)</a:t>
            </a:r>
          </a:p>
          <a:p>
            <a:pPr lvl="0" algn="just"/>
            <a:r>
              <a:rPr lang="sk-SK" sz="2000" b="1" dirty="0"/>
              <a:t>zamedziť vniknutiu diviakov</a:t>
            </a:r>
            <a:r>
              <a:rPr lang="sk-SK" sz="2000" dirty="0"/>
              <a:t> do areálu farmy, prípadne ich kontaktu s krmivom a stelivom</a:t>
            </a:r>
          </a:p>
          <a:p>
            <a:pPr lvl="0" algn="just"/>
            <a:r>
              <a:rPr lang="sk-SK" sz="2000" dirty="0"/>
              <a:t>rešpektovať </a:t>
            </a:r>
            <a:r>
              <a:rPr lang="sk-SK" sz="2000" b="1" dirty="0"/>
              <a:t>zákaz skrmovania kuchynských odpadov</a:t>
            </a:r>
            <a:r>
              <a:rPr lang="sk-SK" sz="2000" dirty="0"/>
              <a:t> a výrobkov z diviačieho  mäsa</a:t>
            </a:r>
          </a:p>
          <a:p>
            <a:pPr lvl="0" algn="just"/>
            <a:r>
              <a:rPr lang="sk-SK" sz="2000" dirty="0"/>
              <a:t>zákaz skladovať krmivo pre ošípané v dosahu diviakov </a:t>
            </a:r>
          </a:p>
          <a:p>
            <a:pPr lvl="0" algn="just"/>
            <a:r>
              <a:rPr lang="sk-SK" sz="2000" dirty="0"/>
              <a:t>zákaz skladovať podstielkovú slamu v dosahu diviakov min. 90 dní pred jej použitím</a:t>
            </a:r>
          </a:p>
          <a:p>
            <a:pPr lvl="0" algn="just"/>
            <a:r>
              <a:rPr lang="sk-SK" sz="2000" dirty="0"/>
              <a:t>pravidelné klinické prehliadky zvierat v </a:t>
            </a:r>
            <a:r>
              <a:rPr lang="sk-SK" sz="2000" dirty="0" smtClean="0"/>
              <a:t>chove</a:t>
            </a:r>
          </a:p>
          <a:p>
            <a:pPr lvl="0"/>
            <a:endParaRPr lang="sk-SK" dirty="0"/>
          </a:p>
          <a:p>
            <a:pPr marL="0" lvl="0" indent="0" algn="ctr">
              <a:buNone/>
            </a:pPr>
            <a:r>
              <a:rPr lang="sk-SK" dirty="0" smtClean="0"/>
              <a:t>+</a:t>
            </a:r>
            <a:endParaRPr lang="sk-SK" dirty="0"/>
          </a:p>
          <a:p>
            <a:pPr marL="0" indent="0" algn="ctr">
              <a:buNone/>
            </a:pPr>
            <a:r>
              <a:rPr lang="sk-SK" dirty="0" smtClean="0"/>
              <a:t> </a:t>
            </a:r>
            <a:r>
              <a:rPr lang="sk-SK" b="1" u="sng" dirty="0" smtClean="0">
                <a:solidFill>
                  <a:srgbClr val="FF0000"/>
                </a:solidFill>
              </a:rPr>
              <a:t>REGISTRÁCIA  VŠETKÝCH CHOVOV OŠÍPANÝCH !!!!!!!  </a:t>
            </a:r>
            <a:endParaRPr lang="sk-SK" b="1" u="sng" dirty="0">
              <a:solidFill>
                <a:srgbClr val="FF0000"/>
              </a:solidFill>
            </a:endParaRPr>
          </a:p>
        </p:txBody>
      </p:sp>
    </p:spTree>
    <p:extLst>
      <p:ext uri="{BB962C8B-B14F-4D97-AF65-F5344CB8AC3E}">
        <p14:creationId xmlns:p14="http://schemas.microsoft.com/office/powerpoint/2010/main" val="3629251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jekt pre obsah 3"/>
          <p:cNvPicPr>
            <a:picLocks noGrp="1" noChangeAspect="1"/>
          </p:cNvPicPr>
          <p:nvPr>
            <p:ph idx="1"/>
          </p:nvPr>
        </p:nvPicPr>
        <p:blipFill>
          <a:blip r:embed="rId2"/>
          <a:stretch>
            <a:fillRect/>
          </a:stretch>
        </p:blipFill>
        <p:spPr>
          <a:xfrm>
            <a:off x="2893926" y="150725"/>
            <a:ext cx="6360606" cy="6616840"/>
          </a:xfrm>
          <a:prstGeom prst="rect">
            <a:avLst/>
          </a:prstGeom>
        </p:spPr>
      </p:pic>
    </p:spTree>
    <p:extLst>
      <p:ext uri="{BB962C8B-B14F-4D97-AF65-F5344CB8AC3E}">
        <p14:creationId xmlns:p14="http://schemas.microsoft.com/office/powerpoint/2010/main" val="6396444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11039" y="713483"/>
            <a:ext cx="7729728" cy="1188720"/>
          </a:xfrm>
        </p:spPr>
        <p:txBody>
          <a:bodyPr/>
          <a:lstStyle/>
          <a:p>
            <a:r>
              <a:rPr lang="sk-SK" dirty="0" smtClean="0"/>
              <a:t>Riziko AMO pre domáce ošípané- faktory</a:t>
            </a:r>
            <a:endParaRPr lang="sk-SK" dirty="0"/>
          </a:p>
        </p:txBody>
      </p:sp>
      <p:sp>
        <p:nvSpPr>
          <p:cNvPr id="3" name="Zástupný objekt pre obsah 2"/>
          <p:cNvSpPr>
            <a:spLocks noGrp="1"/>
          </p:cNvSpPr>
          <p:nvPr>
            <p:ph idx="1"/>
          </p:nvPr>
        </p:nvSpPr>
        <p:spPr>
          <a:xfrm>
            <a:off x="1703397" y="1902203"/>
            <a:ext cx="9359838" cy="3101983"/>
          </a:xfrm>
        </p:spPr>
        <p:txBody>
          <a:bodyPr>
            <a:noAutofit/>
          </a:bodyPr>
          <a:lstStyle/>
          <a:p>
            <a:r>
              <a:rPr lang="sk-SK" sz="2800" b="1" dirty="0" err="1"/>
              <a:t>d</a:t>
            </a:r>
            <a:r>
              <a:rPr lang="sk-SK" sz="2800" b="1" dirty="0" err="1" smtClean="0"/>
              <a:t>enzita</a:t>
            </a:r>
            <a:r>
              <a:rPr lang="sk-SK" sz="2800" b="1" dirty="0" smtClean="0"/>
              <a:t> a veľkosť chovu</a:t>
            </a:r>
            <a:endParaRPr lang="en-US" sz="2800" b="1" dirty="0"/>
          </a:p>
          <a:p>
            <a:r>
              <a:rPr lang="sk-SK" sz="2800" b="1" dirty="0" smtClean="0"/>
              <a:t>voľné výbehy ošípaných </a:t>
            </a:r>
            <a:endParaRPr lang="sk-SK" sz="2800" b="1" dirty="0"/>
          </a:p>
          <a:p>
            <a:r>
              <a:rPr lang="sk-SK" sz="2800" b="1" dirty="0"/>
              <a:t>i</a:t>
            </a:r>
            <a:r>
              <a:rPr lang="sk-SK" sz="2800" b="1" dirty="0" smtClean="0"/>
              <a:t>nfikovaná susediaca farma</a:t>
            </a:r>
            <a:endParaRPr lang="sk-SK" sz="2800" b="1" dirty="0"/>
          </a:p>
          <a:p>
            <a:r>
              <a:rPr lang="sk-SK" sz="2800" b="1" dirty="0" smtClean="0"/>
              <a:t>veterinárni lekári a iná pracovníci/ošetrovatelia/návštevy faktory súvisiace s obchodovaním </a:t>
            </a:r>
            <a:r>
              <a:rPr lang="en-US" sz="2800" b="1" dirty="0" smtClean="0"/>
              <a:t>(</a:t>
            </a:r>
            <a:r>
              <a:rPr lang="sk-SK" sz="2800" b="1" dirty="0" smtClean="0"/>
              <a:t>hustota cestnej siete, hlavné cestné ťahy, a distribúcia </a:t>
            </a:r>
            <a:r>
              <a:rPr lang="sk-SK" sz="2800" b="1" dirty="0" err="1" smtClean="0"/>
              <a:t>denzity</a:t>
            </a:r>
            <a:r>
              <a:rPr lang="sk-SK" sz="2800" b="1" dirty="0" smtClean="0"/>
              <a:t> populácie ošípaných </a:t>
            </a:r>
            <a:endParaRPr lang="en-US" sz="2800" b="1" dirty="0"/>
          </a:p>
          <a:p>
            <a:r>
              <a:rPr lang="sk-SK" sz="2800" b="1" dirty="0" smtClean="0"/>
              <a:t>premiestňovanie infikovaných zvierat </a:t>
            </a:r>
            <a:endParaRPr lang="en-US" sz="2800" b="1" dirty="0"/>
          </a:p>
          <a:p>
            <a:r>
              <a:rPr lang="sk-SK" sz="2800" b="1" dirty="0" smtClean="0"/>
              <a:t>geografické faktory </a:t>
            </a:r>
            <a:endParaRPr lang="sk-SK" sz="2800" b="1" dirty="0"/>
          </a:p>
        </p:txBody>
      </p:sp>
    </p:spTree>
    <p:extLst>
      <p:ext uri="{BB962C8B-B14F-4D97-AF65-F5344CB8AC3E}">
        <p14:creationId xmlns:p14="http://schemas.microsoft.com/office/powerpoint/2010/main" val="15615840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524337"/>
          </a:xfrm>
        </p:spPr>
        <p:txBody>
          <a:bodyPr>
            <a:normAutofit fontScale="90000"/>
          </a:bodyPr>
          <a:lstStyle/>
          <a:p>
            <a:pPr algn="ctr"/>
            <a:r>
              <a:rPr lang="sk-SK" dirty="0" smtClean="0">
                <a:solidFill>
                  <a:srgbClr val="FF0000"/>
                </a:solidFill>
              </a:rPr>
              <a:t>Domáce ošípané </a:t>
            </a:r>
            <a:endParaRPr lang="sk-SK" dirty="0">
              <a:solidFill>
                <a:srgbClr val="FF0000"/>
              </a:solidFill>
            </a:endParaRPr>
          </a:p>
        </p:txBody>
      </p:sp>
      <p:sp>
        <p:nvSpPr>
          <p:cNvPr id="3" name="Zástupný objekt pre obsah 2"/>
          <p:cNvSpPr>
            <a:spLocks noGrp="1"/>
          </p:cNvSpPr>
          <p:nvPr>
            <p:ph idx="1"/>
          </p:nvPr>
        </p:nvSpPr>
        <p:spPr>
          <a:xfrm>
            <a:off x="838200" y="889462"/>
            <a:ext cx="10515600" cy="5793971"/>
          </a:xfrm>
        </p:spPr>
        <p:txBody>
          <a:bodyPr>
            <a:normAutofit fontScale="47500" lnSpcReduction="20000"/>
          </a:bodyPr>
          <a:lstStyle/>
          <a:p>
            <a:pPr marL="0" indent="0">
              <a:buNone/>
            </a:pPr>
            <a:endParaRPr lang="sk-SK" dirty="0"/>
          </a:p>
          <a:p>
            <a:r>
              <a:rPr lang="sk-SK" sz="3600" dirty="0" smtClean="0"/>
              <a:t>Klinické vyšetrenia v chovoch uvedených v CEHZ</a:t>
            </a:r>
          </a:p>
          <a:p>
            <a:r>
              <a:rPr lang="sk-SK" sz="3600" dirty="0" smtClean="0"/>
              <a:t>Monitorovanie- odber vzoriek  v chove – virologický monitoring – choré ( vykazujúce AMO príznaky) </a:t>
            </a:r>
          </a:p>
          <a:p>
            <a:r>
              <a:rPr lang="sk-SK" sz="3600" dirty="0" smtClean="0"/>
              <a:t>Monitorovanie- odber vzoriek uhynutých ošípaných- každý týždeň minimálne 2 vzorky ( úhyny) bez ohľadu na to príčinu úmrtia  v každej produkčnej jednotke  vo všetkých chovoch ošípaných ( vrátane záhumienkových) ktoré sú uvedené v CEHZ </a:t>
            </a:r>
          </a:p>
          <a:p>
            <a:r>
              <a:rPr lang="sk-SK" sz="3600" dirty="0" smtClean="0"/>
              <a:t>Biologické opatrenia na ochranu chovov! </a:t>
            </a:r>
          </a:p>
          <a:p>
            <a:pPr marL="0" indent="0">
              <a:buNone/>
            </a:pPr>
            <a:endParaRPr lang="sk-SK" sz="3600" dirty="0" smtClean="0"/>
          </a:p>
          <a:p>
            <a:pPr marL="0" indent="0">
              <a:buNone/>
            </a:pPr>
            <a:endParaRPr lang="sk-SK" sz="3600" dirty="0" smtClean="0"/>
          </a:p>
          <a:p>
            <a:pPr marL="0" indent="0" algn="ctr">
              <a:buNone/>
            </a:pPr>
            <a:r>
              <a:rPr lang="sk-SK" sz="3600" dirty="0" err="1"/>
              <a:t>S</a:t>
            </a:r>
            <a:r>
              <a:rPr lang="sk-SK" sz="3600" dirty="0" err="1" smtClean="0"/>
              <a:t>urveillance</a:t>
            </a:r>
            <a:r>
              <a:rPr lang="sk-SK" sz="3600" dirty="0" smtClean="0"/>
              <a:t> and kontrola biologických opatrení </a:t>
            </a:r>
          </a:p>
          <a:p>
            <a:endParaRPr lang="sk-SK" sz="3600" dirty="0" smtClean="0"/>
          </a:p>
          <a:p>
            <a:pPr lvl="0"/>
            <a:r>
              <a:rPr lang="sk-SK" sz="3600" dirty="0" smtClean="0"/>
              <a:t>2 krát ročne , interval 4 mesiace , v komerčných chovov ( úradní vet. lekári)- part I </a:t>
            </a:r>
          </a:p>
          <a:p>
            <a:pPr lvl="0"/>
            <a:r>
              <a:rPr lang="sk-SK" sz="3600" dirty="0" smtClean="0">
                <a:solidFill>
                  <a:srgbClr val="FF0000"/>
                </a:solidFill>
              </a:rPr>
              <a:t>Jeden krát ročne – komerčné chovy – nárazníková zóna </a:t>
            </a:r>
          </a:p>
          <a:p>
            <a:pPr lvl="0"/>
            <a:r>
              <a:rPr lang="sk-SK" sz="3600" dirty="0" smtClean="0">
                <a:solidFill>
                  <a:srgbClr val="FF0000"/>
                </a:solidFill>
              </a:rPr>
              <a:t>Minimálne 10 % záhumienkových chovov – part I a nárazníková zóna </a:t>
            </a:r>
            <a:endParaRPr lang="sk-SK" sz="3600" dirty="0">
              <a:solidFill>
                <a:srgbClr val="FF0000"/>
              </a:solidFill>
            </a:endParaRPr>
          </a:p>
          <a:p>
            <a:pPr marL="0" indent="0">
              <a:buNone/>
            </a:pPr>
            <a:endParaRPr lang="cs-CZ" sz="3600" dirty="0" smtClean="0">
              <a:solidFill>
                <a:srgbClr val="FF0000"/>
              </a:solidFill>
            </a:endParaRPr>
          </a:p>
          <a:p>
            <a:pPr algn="ctr"/>
            <a:r>
              <a:rPr lang="cs-CZ" sz="3600" dirty="0" err="1" smtClean="0">
                <a:solidFill>
                  <a:srgbClr val="002060"/>
                </a:solidFill>
              </a:rPr>
              <a:t>Vyšetrenia</a:t>
            </a:r>
            <a:r>
              <a:rPr lang="cs-CZ" sz="3600" dirty="0" smtClean="0">
                <a:solidFill>
                  <a:srgbClr val="002060"/>
                </a:solidFill>
              </a:rPr>
              <a:t> a </a:t>
            </a:r>
            <a:r>
              <a:rPr lang="cs-CZ" sz="3600" dirty="0" err="1" smtClean="0">
                <a:solidFill>
                  <a:srgbClr val="002060"/>
                </a:solidFill>
              </a:rPr>
              <a:t>odber</a:t>
            </a:r>
            <a:r>
              <a:rPr lang="cs-CZ" sz="3600" dirty="0" smtClean="0">
                <a:solidFill>
                  <a:srgbClr val="002060"/>
                </a:solidFill>
              </a:rPr>
              <a:t> </a:t>
            </a:r>
            <a:r>
              <a:rPr lang="cs-CZ" sz="3600" dirty="0" err="1" smtClean="0">
                <a:solidFill>
                  <a:srgbClr val="002060"/>
                </a:solidFill>
              </a:rPr>
              <a:t>vzoriek</a:t>
            </a:r>
            <a:r>
              <a:rPr lang="cs-CZ" sz="3600" dirty="0" smtClean="0">
                <a:solidFill>
                  <a:srgbClr val="002060"/>
                </a:solidFill>
              </a:rPr>
              <a:t> – v </a:t>
            </a:r>
            <a:r>
              <a:rPr lang="cs-CZ" sz="3600" dirty="0" err="1" smtClean="0">
                <a:solidFill>
                  <a:srgbClr val="002060"/>
                </a:solidFill>
              </a:rPr>
              <a:t>súlade</a:t>
            </a:r>
            <a:r>
              <a:rPr lang="cs-CZ" sz="3600" dirty="0" smtClean="0">
                <a:solidFill>
                  <a:srgbClr val="002060"/>
                </a:solidFill>
              </a:rPr>
              <a:t> s kapitolou </a:t>
            </a:r>
            <a:r>
              <a:rPr lang="cs-CZ" sz="3600" dirty="0">
                <a:solidFill>
                  <a:srgbClr val="002060"/>
                </a:solidFill>
              </a:rPr>
              <a:t>IV </a:t>
            </a:r>
            <a:r>
              <a:rPr lang="cs-CZ" sz="3600" dirty="0" smtClean="0">
                <a:solidFill>
                  <a:srgbClr val="002060"/>
                </a:solidFill>
              </a:rPr>
              <a:t> </a:t>
            </a:r>
            <a:r>
              <a:rPr lang="cs-CZ" sz="3600" dirty="0" err="1" smtClean="0">
                <a:solidFill>
                  <a:srgbClr val="002060"/>
                </a:solidFill>
              </a:rPr>
              <a:t>prílohy</a:t>
            </a:r>
            <a:r>
              <a:rPr lang="cs-CZ" sz="3600" dirty="0" smtClean="0">
                <a:solidFill>
                  <a:srgbClr val="002060"/>
                </a:solidFill>
              </a:rPr>
              <a:t> </a:t>
            </a:r>
            <a:r>
              <a:rPr lang="cs-CZ" sz="3600" dirty="0" err="1" smtClean="0">
                <a:solidFill>
                  <a:srgbClr val="002060"/>
                </a:solidFill>
              </a:rPr>
              <a:t>rozhodnutia</a:t>
            </a:r>
            <a:r>
              <a:rPr lang="cs-CZ" sz="3600" dirty="0" smtClean="0">
                <a:solidFill>
                  <a:srgbClr val="002060"/>
                </a:solidFill>
              </a:rPr>
              <a:t> 2003/422/EC</a:t>
            </a:r>
            <a:r>
              <a:rPr lang="cs-CZ" sz="3600" dirty="0">
                <a:solidFill>
                  <a:srgbClr val="002060"/>
                </a:solidFill>
              </a:rPr>
              <a:t>. </a:t>
            </a:r>
            <a:r>
              <a:rPr lang="cs-CZ" sz="3600" dirty="0" smtClean="0">
                <a:solidFill>
                  <a:srgbClr val="002060"/>
                </a:solidFill>
              </a:rPr>
              <a:t>Kontroly </a:t>
            </a:r>
            <a:r>
              <a:rPr lang="cs-CZ" sz="3600" dirty="0" err="1" smtClean="0">
                <a:solidFill>
                  <a:srgbClr val="002060"/>
                </a:solidFill>
              </a:rPr>
              <a:t>biologickej</a:t>
            </a:r>
            <a:r>
              <a:rPr lang="cs-CZ" sz="3600" dirty="0" smtClean="0">
                <a:solidFill>
                  <a:srgbClr val="002060"/>
                </a:solidFill>
              </a:rPr>
              <a:t>  ochrany „ </a:t>
            </a:r>
            <a:r>
              <a:rPr lang="cs-CZ" sz="3600" dirty="0" err="1">
                <a:solidFill>
                  <a:srgbClr val="002060"/>
                </a:solidFill>
              </a:rPr>
              <a:t>Strategic</a:t>
            </a:r>
            <a:r>
              <a:rPr lang="cs-CZ" sz="3600" dirty="0">
                <a:solidFill>
                  <a:srgbClr val="002060"/>
                </a:solidFill>
              </a:rPr>
              <a:t> </a:t>
            </a:r>
            <a:r>
              <a:rPr lang="cs-CZ" sz="3600" dirty="0" err="1">
                <a:solidFill>
                  <a:srgbClr val="002060"/>
                </a:solidFill>
              </a:rPr>
              <a:t>approach</a:t>
            </a:r>
            <a:r>
              <a:rPr lang="cs-CZ" sz="3600" dirty="0">
                <a:solidFill>
                  <a:srgbClr val="002060"/>
                </a:solidFill>
              </a:rPr>
              <a:t> to </a:t>
            </a:r>
            <a:r>
              <a:rPr lang="cs-CZ" sz="3600" dirty="0" err="1">
                <a:solidFill>
                  <a:srgbClr val="002060"/>
                </a:solidFill>
              </a:rPr>
              <a:t>the</a:t>
            </a:r>
            <a:r>
              <a:rPr lang="cs-CZ" sz="3600" dirty="0">
                <a:solidFill>
                  <a:srgbClr val="002060"/>
                </a:solidFill>
              </a:rPr>
              <a:t> management </a:t>
            </a:r>
            <a:r>
              <a:rPr lang="cs-CZ" sz="3600" dirty="0" err="1">
                <a:solidFill>
                  <a:srgbClr val="002060"/>
                </a:solidFill>
              </a:rPr>
              <a:t>of</a:t>
            </a:r>
            <a:r>
              <a:rPr lang="cs-CZ" sz="3600" dirty="0">
                <a:solidFill>
                  <a:srgbClr val="002060"/>
                </a:solidFill>
              </a:rPr>
              <a:t> </a:t>
            </a:r>
            <a:r>
              <a:rPr lang="cs-CZ" sz="3600" dirty="0" err="1">
                <a:solidFill>
                  <a:srgbClr val="002060"/>
                </a:solidFill>
              </a:rPr>
              <a:t>African</a:t>
            </a:r>
            <a:r>
              <a:rPr lang="cs-CZ" sz="3600" dirty="0">
                <a:solidFill>
                  <a:srgbClr val="002060"/>
                </a:solidFill>
              </a:rPr>
              <a:t> </a:t>
            </a:r>
            <a:r>
              <a:rPr lang="cs-CZ" sz="3600" dirty="0" err="1">
                <a:solidFill>
                  <a:srgbClr val="002060"/>
                </a:solidFill>
              </a:rPr>
              <a:t>Swine</a:t>
            </a:r>
            <a:r>
              <a:rPr lang="cs-CZ" sz="3600" dirty="0">
                <a:solidFill>
                  <a:srgbClr val="002060"/>
                </a:solidFill>
              </a:rPr>
              <a:t> </a:t>
            </a:r>
            <a:r>
              <a:rPr lang="cs-CZ" sz="3600" dirty="0" err="1">
                <a:solidFill>
                  <a:srgbClr val="002060"/>
                </a:solidFill>
              </a:rPr>
              <a:t>Fever</a:t>
            </a:r>
            <a:r>
              <a:rPr lang="cs-CZ" sz="3600" dirty="0">
                <a:solidFill>
                  <a:srgbClr val="002060"/>
                </a:solidFill>
              </a:rPr>
              <a:t> </a:t>
            </a:r>
            <a:r>
              <a:rPr lang="cs-CZ" sz="3600" dirty="0" err="1">
                <a:solidFill>
                  <a:srgbClr val="002060"/>
                </a:solidFill>
              </a:rPr>
              <a:t>for</a:t>
            </a:r>
            <a:r>
              <a:rPr lang="cs-CZ" sz="3600" dirty="0">
                <a:solidFill>
                  <a:srgbClr val="002060"/>
                </a:solidFill>
              </a:rPr>
              <a:t> </a:t>
            </a:r>
            <a:r>
              <a:rPr lang="cs-CZ" sz="3600" dirty="0" err="1">
                <a:solidFill>
                  <a:srgbClr val="002060"/>
                </a:solidFill>
              </a:rPr>
              <a:t>the</a:t>
            </a:r>
            <a:r>
              <a:rPr lang="cs-CZ" sz="3600" dirty="0">
                <a:solidFill>
                  <a:srgbClr val="002060"/>
                </a:solidFill>
              </a:rPr>
              <a:t> EU</a:t>
            </a:r>
            <a:r>
              <a:rPr lang="cs-CZ" sz="3600" dirty="0" smtClean="0">
                <a:solidFill>
                  <a:srgbClr val="002060"/>
                </a:solidFill>
              </a:rPr>
              <a:t>“. </a:t>
            </a:r>
          </a:p>
          <a:p>
            <a:pPr marL="0" indent="0" algn="ctr">
              <a:buNone/>
            </a:pPr>
            <a:r>
              <a:rPr lang="cs-CZ" sz="3600" dirty="0" smtClean="0">
                <a:solidFill>
                  <a:srgbClr val="002060"/>
                </a:solidFill>
              </a:rPr>
              <a:t>( strategický </a:t>
            </a:r>
            <a:r>
              <a:rPr lang="cs-CZ" sz="3600" dirty="0" err="1" smtClean="0">
                <a:solidFill>
                  <a:srgbClr val="002060"/>
                </a:solidFill>
              </a:rPr>
              <a:t>prístup</a:t>
            </a:r>
            <a:r>
              <a:rPr lang="cs-CZ" sz="3600" dirty="0" smtClean="0">
                <a:solidFill>
                  <a:srgbClr val="002060"/>
                </a:solidFill>
              </a:rPr>
              <a:t> /</a:t>
            </a:r>
            <a:r>
              <a:rPr lang="cs-CZ" sz="3600" dirty="0" err="1" smtClean="0">
                <a:solidFill>
                  <a:srgbClr val="002060"/>
                </a:solidFill>
              </a:rPr>
              <a:t>manažment</a:t>
            </a:r>
            <a:r>
              <a:rPr lang="cs-CZ" sz="3600" dirty="0" smtClean="0">
                <a:solidFill>
                  <a:srgbClr val="002060"/>
                </a:solidFill>
              </a:rPr>
              <a:t> AMO  </a:t>
            </a:r>
            <a:r>
              <a:rPr lang="cs-CZ" sz="3600" dirty="0" err="1" smtClean="0">
                <a:solidFill>
                  <a:srgbClr val="002060"/>
                </a:solidFill>
              </a:rPr>
              <a:t>pre</a:t>
            </a:r>
            <a:r>
              <a:rPr lang="cs-CZ" sz="3600" dirty="0" smtClean="0">
                <a:solidFill>
                  <a:srgbClr val="002060"/>
                </a:solidFill>
              </a:rPr>
              <a:t> EÚ) </a:t>
            </a:r>
            <a:endParaRPr lang="sk-SK" sz="3600" dirty="0">
              <a:solidFill>
                <a:srgbClr val="002060"/>
              </a:solidFill>
            </a:endParaRPr>
          </a:p>
          <a:p>
            <a:pPr lvl="0"/>
            <a:endParaRPr lang="cs-CZ" sz="3300" dirty="0" smtClean="0"/>
          </a:p>
          <a:p>
            <a:pPr lvl="0"/>
            <a:endParaRPr lang="cs-CZ" sz="3300" dirty="0"/>
          </a:p>
          <a:p>
            <a:pPr lvl="0"/>
            <a:endParaRPr lang="sk-SK" sz="3300" dirty="0"/>
          </a:p>
        </p:txBody>
      </p:sp>
    </p:spTree>
    <p:extLst>
      <p:ext uri="{BB962C8B-B14F-4D97-AF65-F5344CB8AC3E}">
        <p14:creationId xmlns:p14="http://schemas.microsoft.com/office/powerpoint/2010/main" val="2995554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7381" y="110583"/>
            <a:ext cx="9215612" cy="1188720"/>
          </a:xfrm>
        </p:spPr>
        <p:txBody>
          <a:bodyPr>
            <a:normAutofit fontScale="90000"/>
          </a:bodyPr>
          <a:lstStyle/>
          <a:p>
            <a:r>
              <a:rPr lang="sk-SK" dirty="0" smtClean="0"/>
              <a:t>Prerušenie cyklu sírenia vírusu v populácii- dôležitosť odstraňovania </a:t>
            </a:r>
            <a:r>
              <a:rPr lang="sk-SK" dirty="0" err="1" smtClean="0"/>
              <a:t>kadáverov</a:t>
            </a:r>
            <a:r>
              <a:rPr lang="sk-SK" dirty="0" smtClean="0"/>
              <a:t> z prostredia  </a:t>
            </a:r>
            <a:endParaRPr lang="sk-SK" dirty="0"/>
          </a:p>
        </p:txBody>
      </p:sp>
      <p:pic>
        <p:nvPicPr>
          <p:cNvPr id="4" name="Zástupný objekt pre obsah 3"/>
          <p:cNvPicPr>
            <a:picLocks noGrp="1" noChangeAspect="1"/>
          </p:cNvPicPr>
          <p:nvPr>
            <p:ph idx="1"/>
          </p:nvPr>
        </p:nvPicPr>
        <p:blipFill>
          <a:blip r:embed="rId3"/>
          <a:stretch>
            <a:fillRect/>
          </a:stretch>
        </p:blipFill>
        <p:spPr>
          <a:xfrm>
            <a:off x="1386672" y="1171131"/>
            <a:ext cx="8551147" cy="5386436"/>
          </a:xfrm>
          <a:prstGeom prst="rect">
            <a:avLst/>
          </a:prstGeom>
        </p:spPr>
      </p:pic>
      <p:sp>
        <p:nvSpPr>
          <p:cNvPr id="6" name="BlokTextu 5"/>
          <p:cNvSpPr txBox="1"/>
          <p:nvPr/>
        </p:nvSpPr>
        <p:spPr>
          <a:xfrm>
            <a:off x="1716994" y="2810391"/>
            <a:ext cx="2662814" cy="923330"/>
          </a:xfrm>
          <a:prstGeom prst="rect">
            <a:avLst/>
          </a:prstGeom>
          <a:noFill/>
        </p:spPr>
        <p:txBody>
          <a:bodyPr wrap="square" rtlCol="0">
            <a:spAutoFit/>
          </a:bodyPr>
          <a:lstStyle/>
          <a:p>
            <a:r>
              <a:rPr lang="sk-SK" dirty="0" smtClean="0"/>
              <a:t>Prechovávanie vírusu v tele uhynutých diviakov – AJ MESIACE!</a:t>
            </a:r>
            <a:endParaRPr lang="sk-SK" dirty="0"/>
          </a:p>
        </p:txBody>
      </p:sp>
      <p:sp>
        <p:nvSpPr>
          <p:cNvPr id="7" name="BlokTextu 6"/>
          <p:cNvSpPr txBox="1"/>
          <p:nvPr/>
        </p:nvSpPr>
        <p:spPr>
          <a:xfrm>
            <a:off x="1386672" y="6296310"/>
            <a:ext cx="5215094" cy="369332"/>
          </a:xfrm>
          <a:prstGeom prst="rect">
            <a:avLst/>
          </a:prstGeom>
          <a:noFill/>
        </p:spPr>
        <p:txBody>
          <a:bodyPr wrap="square" rtlCol="0">
            <a:spAutoFit/>
          </a:bodyPr>
          <a:lstStyle/>
          <a:p>
            <a:r>
              <a:rPr lang="sk-SK" dirty="0" smtClean="0"/>
              <a:t>Jarný-letný cyklus- predovšetkým priamy  kontakt </a:t>
            </a:r>
            <a:endParaRPr lang="sk-SK" dirty="0"/>
          </a:p>
        </p:txBody>
      </p:sp>
    </p:spTree>
    <p:extLst>
      <p:ext uri="{BB962C8B-B14F-4D97-AF65-F5344CB8AC3E}">
        <p14:creationId xmlns:p14="http://schemas.microsoft.com/office/powerpoint/2010/main" val="22832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31136" y="341695"/>
            <a:ext cx="7729728" cy="1188720"/>
          </a:xfrm>
        </p:spPr>
        <p:txBody>
          <a:bodyPr/>
          <a:lstStyle/>
          <a:p>
            <a:r>
              <a:rPr lang="sk-SK" dirty="0" smtClean="0"/>
              <a:t>Manažment diviačej zveri (Výber)</a:t>
            </a:r>
            <a:endParaRPr lang="sk-SK" dirty="0"/>
          </a:p>
        </p:txBody>
      </p:sp>
      <p:sp>
        <p:nvSpPr>
          <p:cNvPr id="3" name="Zástupný objekt pre obsah 2"/>
          <p:cNvSpPr>
            <a:spLocks noGrp="1"/>
          </p:cNvSpPr>
          <p:nvPr>
            <p:ph idx="1"/>
          </p:nvPr>
        </p:nvSpPr>
        <p:spPr>
          <a:xfrm>
            <a:off x="653143" y="1899138"/>
            <a:ext cx="11183815" cy="4873451"/>
          </a:xfrm>
        </p:spPr>
        <p:txBody>
          <a:bodyPr>
            <a:normAutofit/>
          </a:bodyPr>
          <a:lstStyle/>
          <a:p>
            <a:pPr lvl="0"/>
            <a:r>
              <a:rPr lang="sk-SK" dirty="0"/>
              <a:t>odber a zaslanie vzoriek na vyšetrenie od všetkých nájdených </a:t>
            </a:r>
            <a:r>
              <a:rPr lang="sk-SK" b="1" dirty="0"/>
              <a:t>uhynutých diviakov</a:t>
            </a:r>
            <a:endParaRPr lang="sk-SK" dirty="0"/>
          </a:p>
          <a:p>
            <a:pPr lvl="0"/>
            <a:r>
              <a:rPr lang="sk-SK" dirty="0"/>
              <a:t>neškodné odstránenie </a:t>
            </a:r>
            <a:r>
              <a:rPr lang="sk-SK" dirty="0" err="1"/>
              <a:t>kadáverov</a:t>
            </a:r>
            <a:r>
              <a:rPr lang="sk-SK" dirty="0"/>
              <a:t> uhynutých diviakov do </a:t>
            </a:r>
            <a:r>
              <a:rPr lang="sk-SK" b="1" dirty="0"/>
              <a:t>kafilérie alebo hlbokým zakopaním</a:t>
            </a:r>
            <a:r>
              <a:rPr lang="sk-SK" dirty="0"/>
              <a:t> </a:t>
            </a:r>
            <a:r>
              <a:rPr lang="sk-SK" b="1" dirty="0"/>
              <a:t>(2m) resp. spálením na mieste úhynu  </a:t>
            </a:r>
            <a:r>
              <a:rPr lang="sk-SK" dirty="0" smtClean="0"/>
              <a:t>( podľa lokalizácie PR a vydaných opatrení)</a:t>
            </a:r>
            <a:endParaRPr lang="sk-SK" dirty="0"/>
          </a:p>
          <a:p>
            <a:pPr lvl="0"/>
            <a:r>
              <a:rPr lang="sk-SK" dirty="0"/>
              <a:t>intenzívny odlov diviačej zveri (selektívny) počas celého roka a vyšetrenie všetkých </a:t>
            </a:r>
            <a:r>
              <a:rPr lang="sk-SK" b="1" dirty="0"/>
              <a:t>chorých a podozrivých diviakov</a:t>
            </a:r>
            <a:r>
              <a:rPr lang="sk-SK" dirty="0"/>
              <a:t> </a:t>
            </a:r>
          </a:p>
          <a:p>
            <a:pPr lvl="0"/>
            <a:r>
              <a:rPr lang="sk-SK" dirty="0" smtClean="0"/>
              <a:t>znižovanie normovaných </a:t>
            </a:r>
            <a:r>
              <a:rPr lang="sk-SK" dirty="0"/>
              <a:t>kmeňových stavov, vekovej a pohlavnej štruktúry populácie, lovom všetkých vekových kategórii </a:t>
            </a:r>
          </a:p>
          <a:p>
            <a:pPr lvl="0"/>
            <a:r>
              <a:rPr lang="sk-SK" b="1" dirty="0"/>
              <a:t>zákaz prikrmovania diviakov</a:t>
            </a:r>
            <a:r>
              <a:rPr lang="sk-SK" dirty="0"/>
              <a:t> ( výnimka iba za účelom vnadenia)</a:t>
            </a:r>
          </a:p>
          <a:p>
            <a:pPr lvl="0"/>
            <a:r>
              <a:rPr lang="sk-SK" dirty="0"/>
              <a:t>dodržiavanie </a:t>
            </a:r>
            <a:r>
              <a:rPr lang="sk-SK" b="1" dirty="0"/>
              <a:t>biologických zásad   </a:t>
            </a:r>
            <a:r>
              <a:rPr lang="sk-SK" dirty="0"/>
              <a:t>pri manipulácii s telami a </a:t>
            </a:r>
            <a:r>
              <a:rPr lang="sk-SK" dirty="0" err="1"/>
              <a:t>vývrhmi</a:t>
            </a:r>
            <a:r>
              <a:rPr lang="sk-SK" dirty="0"/>
              <a:t> z ulovených diviakov </a:t>
            </a:r>
          </a:p>
          <a:p>
            <a:pPr lvl="0"/>
            <a:r>
              <a:rPr lang="sk-SK" dirty="0"/>
              <a:t>odber a zaslanie vzoriek na vyšetrenie </a:t>
            </a:r>
            <a:r>
              <a:rPr lang="sk-SK" b="1" dirty="0"/>
              <a:t>od ulovených</a:t>
            </a:r>
            <a:r>
              <a:rPr lang="sk-SK" dirty="0"/>
              <a:t> diviakov </a:t>
            </a:r>
            <a:r>
              <a:rPr lang="sk-SK" b="1" dirty="0"/>
              <a:t>podľa inštrukcií RVPS</a:t>
            </a:r>
            <a:r>
              <a:rPr lang="sk-SK" dirty="0"/>
              <a:t> </a:t>
            </a:r>
          </a:p>
          <a:p>
            <a:endParaRPr lang="sk-SK" dirty="0"/>
          </a:p>
          <a:p>
            <a:pPr algn="just"/>
            <a:r>
              <a:rPr lang="sk-SK" dirty="0"/>
              <a:t>Prenos nákazy prostredníctvom ľudského faktora- </a:t>
            </a:r>
            <a:r>
              <a:rPr lang="sk-SK" u="sng" dirty="0"/>
              <a:t>Odhadzovanie zvyškov potravín</a:t>
            </a:r>
            <a:r>
              <a:rPr lang="sk-SK" dirty="0"/>
              <a:t> </a:t>
            </a:r>
            <a:r>
              <a:rPr lang="sk-SK" b="1" dirty="0"/>
              <a:t>iba do uzatvárateľných nádob na potraviny ! </a:t>
            </a:r>
            <a:endParaRPr lang="sk-SK" dirty="0"/>
          </a:p>
          <a:p>
            <a:endParaRPr lang="sk-SK" dirty="0"/>
          </a:p>
        </p:txBody>
      </p:sp>
    </p:spTree>
    <p:extLst>
      <p:ext uri="{BB962C8B-B14F-4D97-AF65-F5344CB8AC3E}">
        <p14:creationId xmlns:p14="http://schemas.microsoft.com/office/powerpoint/2010/main" val="905054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3455" y="99753"/>
            <a:ext cx="11030989" cy="1413163"/>
          </a:xfrm>
        </p:spPr>
        <p:txBody>
          <a:bodyPr>
            <a:noAutofit/>
          </a:bodyPr>
          <a:lstStyle/>
          <a:p>
            <a:pPr algn="ctr"/>
            <a:r>
              <a:rPr lang="sk-SK" sz="3200" dirty="0" smtClean="0">
                <a:solidFill>
                  <a:schemeClr val="accent3">
                    <a:lumMod val="75000"/>
                  </a:schemeClr>
                </a:solidFill>
              </a:rPr>
              <a:t>Strategický prístup EU k AMO a SK </a:t>
            </a:r>
            <a:br>
              <a:rPr lang="sk-SK" sz="3200" dirty="0" smtClean="0">
                <a:solidFill>
                  <a:schemeClr val="accent3">
                    <a:lumMod val="75000"/>
                  </a:schemeClr>
                </a:solidFill>
              </a:rPr>
            </a:br>
            <a:r>
              <a:rPr lang="sk-SK" sz="3200" dirty="0" smtClean="0">
                <a:solidFill>
                  <a:schemeClr val="accent3">
                    <a:lumMod val="75000"/>
                  </a:schemeClr>
                </a:solidFill>
              </a:rPr>
              <a:t>– diskusia na uplatňovanie opatrení – </a:t>
            </a:r>
            <a:br>
              <a:rPr lang="sk-SK" sz="3200" dirty="0" smtClean="0">
                <a:solidFill>
                  <a:schemeClr val="accent3">
                    <a:lumMod val="75000"/>
                  </a:schemeClr>
                </a:solidFill>
              </a:rPr>
            </a:br>
            <a:r>
              <a:rPr lang="sk-SK" sz="3200" dirty="0" smtClean="0">
                <a:solidFill>
                  <a:schemeClr val="accent3">
                    <a:lumMod val="75000"/>
                  </a:schemeClr>
                </a:solidFill>
              </a:rPr>
              <a:t>V prípade výskytu u Diviakov – </a:t>
            </a:r>
            <a:r>
              <a:rPr lang="sk-SK" sz="3200" u="sng" dirty="0" smtClean="0">
                <a:solidFill>
                  <a:schemeClr val="accent3">
                    <a:lumMod val="75000"/>
                  </a:schemeClr>
                </a:solidFill>
              </a:rPr>
              <a:t>nová </a:t>
            </a:r>
            <a:r>
              <a:rPr lang="sk-SK" sz="3200" u="sng" dirty="0" err="1" smtClean="0">
                <a:solidFill>
                  <a:schemeClr val="accent3">
                    <a:lumMod val="75000"/>
                  </a:schemeClr>
                </a:solidFill>
              </a:rPr>
              <a:t>pART</a:t>
            </a:r>
            <a:r>
              <a:rPr lang="sk-SK" sz="3200" u="sng" dirty="0" smtClean="0">
                <a:solidFill>
                  <a:schemeClr val="accent3">
                    <a:lumMod val="75000"/>
                  </a:schemeClr>
                </a:solidFill>
              </a:rPr>
              <a:t> II.</a:t>
            </a:r>
            <a:endParaRPr lang="sk-SK" sz="3200" u="sng" dirty="0">
              <a:solidFill>
                <a:schemeClr val="accent3">
                  <a:lumMod val="75000"/>
                </a:schemeClr>
              </a:solidFill>
            </a:endParaRPr>
          </a:p>
        </p:txBody>
      </p:sp>
      <p:sp>
        <p:nvSpPr>
          <p:cNvPr id="3" name="Zástupný objekt pre obsah 2"/>
          <p:cNvSpPr>
            <a:spLocks noGrp="1"/>
          </p:cNvSpPr>
          <p:nvPr>
            <p:ph idx="1"/>
          </p:nvPr>
        </p:nvSpPr>
        <p:spPr>
          <a:xfrm>
            <a:off x="856212" y="1717559"/>
            <a:ext cx="10798232" cy="4940935"/>
          </a:xfrm>
        </p:spPr>
        <p:txBody>
          <a:bodyPr>
            <a:normAutofit lnSpcReduction="10000"/>
          </a:bodyPr>
          <a:lstStyle/>
          <a:p>
            <a:pPr marL="0" lvl="0" indent="0" algn="ctr">
              <a:buNone/>
            </a:pPr>
            <a:r>
              <a:rPr lang="en-US" sz="2400" dirty="0">
                <a:solidFill>
                  <a:srgbClr val="8C5F0E"/>
                </a:solidFill>
              </a:rPr>
              <a:t>Novo </a:t>
            </a:r>
            <a:r>
              <a:rPr lang="en-US" sz="2400" dirty="0" err="1">
                <a:solidFill>
                  <a:srgbClr val="8C5F0E"/>
                </a:solidFill>
              </a:rPr>
              <a:t>infikovaná</a:t>
            </a:r>
            <a:r>
              <a:rPr lang="en-US" sz="2400" dirty="0">
                <a:solidFill>
                  <a:srgbClr val="8C5F0E"/>
                </a:solidFill>
              </a:rPr>
              <a:t> </a:t>
            </a:r>
            <a:r>
              <a:rPr lang="en-US" sz="2400" dirty="0" err="1">
                <a:solidFill>
                  <a:srgbClr val="8C5F0E"/>
                </a:solidFill>
              </a:rPr>
              <a:t>oblasť</a:t>
            </a:r>
            <a:r>
              <a:rPr lang="en-US" sz="2400" dirty="0">
                <a:solidFill>
                  <a:srgbClr val="8C5F0E"/>
                </a:solidFill>
              </a:rPr>
              <a:t> </a:t>
            </a:r>
            <a:r>
              <a:rPr lang="en-US" sz="2400" baseline="30000" dirty="0">
                <a:solidFill>
                  <a:srgbClr val="8C5F0E"/>
                </a:solidFill>
              </a:rPr>
              <a:t> </a:t>
            </a:r>
            <a:r>
              <a:rPr lang="en-US" sz="2400" dirty="0">
                <a:solidFill>
                  <a:srgbClr val="8C5F0E"/>
                </a:solidFill>
              </a:rPr>
              <a:t>– v </a:t>
            </a:r>
            <a:r>
              <a:rPr lang="en-US" sz="2400" u="sng" dirty="0" err="1">
                <a:solidFill>
                  <a:srgbClr val="8C5F0E"/>
                </a:solidFill>
              </a:rPr>
              <a:t>čase</a:t>
            </a:r>
            <a:r>
              <a:rPr lang="en-US" sz="2400" u="sng" dirty="0">
                <a:solidFill>
                  <a:srgbClr val="8C5F0E"/>
                </a:solidFill>
              </a:rPr>
              <a:t> </a:t>
            </a:r>
            <a:r>
              <a:rPr lang="en-US" sz="2400" u="sng" dirty="0" err="1">
                <a:solidFill>
                  <a:srgbClr val="8C5F0E"/>
                </a:solidFill>
              </a:rPr>
              <a:t>vzplanutia</a:t>
            </a:r>
            <a:r>
              <a:rPr lang="en-US" sz="2400" u="sng" dirty="0">
                <a:solidFill>
                  <a:srgbClr val="8C5F0E"/>
                </a:solidFill>
              </a:rPr>
              <a:t> </a:t>
            </a:r>
            <a:r>
              <a:rPr lang="en-US" sz="2400" u="sng" dirty="0" err="1">
                <a:solidFill>
                  <a:srgbClr val="8C5F0E"/>
                </a:solidFill>
              </a:rPr>
              <a:t>infekcie</a:t>
            </a:r>
            <a:r>
              <a:rPr lang="en-US" sz="2400" u="sng" dirty="0">
                <a:solidFill>
                  <a:srgbClr val="8C5F0E"/>
                </a:solidFill>
              </a:rPr>
              <a:t> u </a:t>
            </a:r>
            <a:r>
              <a:rPr lang="en-US" sz="2400" u="sng" dirty="0" err="1">
                <a:solidFill>
                  <a:srgbClr val="8C5F0E"/>
                </a:solidFill>
              </a:rPr>
              <a:t>diviakov</a:t>
            </a:r>
            <a:r>
              <a:rPr lang="en-US" sz="2400" dirty="0">
                <a:solidFill>
                  <a:srgbClr val="8C5F0E"/>
                </a:solidFill>
              </a:rPr>
              <a:t>: </a:t>
            </a:r>
            <a:endParaRPr lang="sk-SK" sz="2400" dirty="0">
              <a:solidFill>
                <a:srgbClr val="8C5F0E"/>
              </a:solidFill>
            </a:endParaRPr>
          </a:p>
          <a:p>
            <a:pPr marL="514350" lvl="0" indent="-514350" algn="just">
              <a:buFont typeface="+mj-lt"/>
              <a:buAutoNum type="arabicPeriod"/>
            </a:pPr>
            <a:r>
              <a:rPr lang="en-US" b="1" dirty="0" err="1" smtClean="0"/>
              <a:t>Úplný</a:t>
            </a:r>
            <a:r>
              <a:rPr lang="en-US" b="1" dirty="0" smtClean="0"/>
              <a:t> </a:t>
            </a:r>
            <a:r>
              <a:rPr lang="en-US" b="1" dirty="0" err="1"/>
              <a:t>zákaz</a:t>
            </a:r>
            <a:r>
              <a:rPr lang="en-US" b="1" dirty="0"/>
              <a:t> </a:t>
            </a:r>
            <a:r>
              <a:rPr lang="en-US" b="1" dirty="0" err="1"/>
              <a:t>lovu</a:t>
            </a:r>
            <a:r>
              <a:rPr lang="en-US" b="1" dirty="0"/>
              <a:t> </a:t>
            </a:r>
            <a:r>
              <a:rPr lang="en-US" b="1" dirty="0" err="1"/>
              <a:t>diviačej</a:t>
            </a:r>
            <a:r>
              <a:rPr lang="en-US" b="1" dirty="0"/>
              <a:t> </a:t>
            </a:r>
            <a:r>
              <a:rPr lang="en-US" b="1" dirty="0" err="1" smtClean="0"/>
              <a:t>zveri</a:t>
            </a:r>
            <a:r>
              <a:rPr lang="sk-SK" b="1" dirty="0" smtClean="0"/>
              <a:t> ( pomenovanie PR )</a:t>
            </a:r>
            <a:endParaRPr lang="sk-SK" b="1" dirty="0"/>
          </a:p>
          <a:p>
            <a:pPr marL="514350" lvl="0" indent="-514350" algn="just">
              <a:buFont typeface="+mj-lt"/>
              <a:buAutoNum type="arabicPeriod"/>
            </a:pPr>
            <a:r>
              <a:rPr lang="en-US" b="1" dirty="0" err="1" smtClean="0">
                <a:solidFill>
                  <a:srgbClr val="FF0000"/>
                </a:solidFill>
              </a:rPr>
              <a:t>Obmedzený</a:t>
            </a:r>
            <a:r>
              <a:rPr lang="en-US" b="1" dirty="0" smtClean="0">
                <a:solidFill>
                  <a:srgbClr val="FF0000"/>
                </a:solidFill>
              </a:rPr>
              <a:t> </a:t>
            </a:r>
            <a:r>
              <a:rPr lang="en-US" b="1" dirty="0" err="1">
                <a:solidFill>
                  <a:srgbClr val="FF0000"/>
                </a:solidFill>
              </a:rPr>
              <a:t>prístup</a:t>
            </a:r>
            <a:r>
              <a:rPr lang="en-US" b="1" dirty="0">
                <a:solidFill>
                  <a:srgbClr val="FF0000"/>
                </a:solidFill>
              </a:rPr>
              <a:t> do </a:t>
            </a:r>
            <a:r>
              <a:rPr lang="en-US" b="1" dirty="0" err="1">
                <a:solidFill>
                  <a:srgbClr val="FF0000"/>
                </a:solidFill>
              </a:rPr>
              <a:t>infikovanej</a:t>
            </a:r>
            <a:r>
              <a:rPr lang="en-US" b="1" dirty="0">
                <a:solidFill>
                  <a:srgbClr val="FF0000"/>
                </a:solidFill>
              </a:rPr>
              <a:t> </a:t>
            </a:r>
            <a:r>
              <a:rPr lang="en-US" b="1" dirty="0" err="1" smtClean="0">
                <a:solidFill>
                  <a:srgbClr val="FF0000"/>
                </a:solidFill>
              </a:rPr>
              <a:t>oblasti</a:t>
            </a:r>
            <a:r>
              <a:rPr lang="en-US" b="1" dirty="0" smtClean="0">
                <a:solidFill>
                  <a:srgbClr val="FF0000"/>
                </a:solidFill>
              </a:rPr>
              <a:t> </a:t>
            </a:r>
            <a:endParaRPr lang="sk-SK" b="1" dirty="0">
              <a:solidFill>
                <a:srgbClr val="FF0000"/>
              </a:solidFill>
            </a:endParaRPr>
          </a:p>
          <a:p>
            <a:pPr marL="514350" lvl="0" indent="-514350" algn="just">
              <a:buFont typeface="+mj-lt"/>
              <a:buAutoNum type="arabicPeriod"/>
            </a:pPr>
            <a:r>
              <a:rPr lang="en-US" b="1" dirty="0" err="1"/>
              <a:t>Špecifické</a:t>
            </a:r>
            <a:r>
              <a:rPr lang="en-US" b="1" dirty="0"/>
              <a:t> </a:t>
            </a:r>
            <a:r>
              <a:rPr lang="en-US" b="1" dirty="0" err="1"/>
              <a:t>školenia</a:t>
            </a:r>
            <a:r>
              <a:rPr lang="en-US" b="1" dirty="0"/>
              <a:t> pre </a:t>
            </a:r>
            <a:r>
              <a:rPr lang="en-US" b="1" dirty="0" err="1"/>
              <a:t>poľovníkov</a:t>
            </a:r>
            <a:r>
              <a:rPr lang="en-US" b="1" dirty="0"/>
              <a:t> </a:t>
            </a:r>
            <a:r>
              <a:rPr lang="en-US" b="1" dirty="0" err="1"/>
              <a:t>za</a:t>
            </a:r>
            <a:r>
              <a:rPr lang="en-US" b="1" dirty="0"/>
              <a:t> </a:t>
            </a:r>
            <a:r>
              <a:rPr lang="en-US" b="1" dirty="0" err="1"/>
              <a:t>účelom</a:t>
            </a:r>
            <a:r>
              <a:rPr lang="en-US" b="1" dirty="0"/>
              <a:t> </a:t>
            </a:r>
            <a:r>
              <a:rPr lang="en-US" b="1" dirty="0" err="1"/>
              <a:t>zníženia</a:t>
            </a:r>
            <a:r>
              <a:rPr lang="en-US" b="1" dirty="0"/>
              <a:t> </a:t>
            </a:r>
            <a:r>
              <a:rPr lang="en-US" b="1" dirty="0" err="1"/>
              <a:t>pravdepodobnosti</a:t>
            </a:r>
            <a:r>
              <a:rPr lang="en-US" b="1" dirty="0"/>
              <a:t> </a:t>
            </a:r>
            <a:r>
              <a:rPr lang="en-US" b="1" dirty="0" err="1"/>
              <a:t>ďalšieho</a:t>
            </a:r>
            <a:r>
              <a:rPr lang="en-US" b="1" dirty="0"/>
              <a:t> </a:t>
            </a:r>
            <a:r>
              <a:rPr lang="en-US" b="1" dirty="0" err="1"/>
              <a:t>šírenia</a:t>
            </a:r>
            <a:r>
              <a:rPr lang="en-US" b="1" dirty="0"/>
              <a:t> </a:t>
            </a:r>
            <a:r>
              <a:rPr lang="en-US" b="1" dirty="0" err="1"/>
              <a:t>vírusu</a:t>
            </a:r>
            <a:r>
              <a:rPr lang="en-US" b="1" dirty="0"/>
              <a:t> v </a:t>
            </a:r>
            <a:r>
              <a:rPr lang="en-US" b="1" dirty="0" err="1"/>
              <a:t>prostredí</a:t>
            </a:r>
            <a:r>
              <a:rPr lang="en-US" b="1" dirty="0"/>
              <a:t> a </a:t>
            </a:r>
            <a:r>
              <a:rPr lang="en-US" b="1" dirty="0" err="1"/>
              <a:t>mimo</a:t>
            </a:r>
            <a:r>
              <a:rPr lang="en-US" b="1" dirty="0"/>
              <a:t> </a:t>
            </a:r>
            <a:r>
              <a:rPr lang="en-US" b="1" dirty="0" err="1"/>
              <a:t>infikovanú</a:t>
            </a:r>
            <a:r>
              <a:rPr lang="en-US" b="1" dirty="0"/>
              <a:t> </a:t>
            </a:r>
            <a:r>
              <a:rPr lang="en-US" b="1" dirty="0" err="1"/>
              <a:t>oblasť</a:t>
            </a:r>
            <a:r>
              <a:rPr lang="en-US" b="1" dirty="0"/>
              <a:t>.  </a:t>
            </a:r>
            <a:endParaRPr lang="sk-SK" b="1" dirty="0"/>
          </a:p>
          <a:p>
            <a:pPr marL="514350" lvl="0" indent="-514350" algn="just">
              <a:buFont typeface="+mj-lt"/>
              <a:buAutoNum type="arabicPeriod"/>
            </a:pPr>
            <a:r>
              <a:rPr lang="en-US" b="1" dirty="0" err="1">
                <a:solidFill>
                  <a:srgbClr val="FF0000"/>
                </a:solidFill>
              </a:rPr>
              <a:t>Aktívne</a:t>
            </a:r>
            <a:r>
              <a:rPr lang="en-US" b="1" dirty="0">
                <a:solidFill>
                  <a:srgbClr val="FF0000"/>
                </a:solidFill>
              </a:rPr>
              <a:t> </a:t>
            </a:r>
            <a:r>
              <a:rPr lang="en-US" b="1" dirty="0" err="1">
                <a:solidFill>
                  <a:srgbClr val="FF0000"/>
                </a:solidFill>
              </a:rPr>
              <a:t>vyhľadávanie</a:t>
            </a:r>
            <a:r>
              <a:rPr lang="en-US" b="1" dirty="0">
                <a:solidFill>
                  <a:srgbClr val="FF0000"/>
                </a:solidFill>
              </a:rPr>
              <a:t> </a:t>
            </a:r>
            <a:r>
              <a:rPr lang="en-US" b="1" dirty="0" err="1">
                <a:solidFill>
                  <a:srgbClr val="FF0000"/>
                </a:solidFill>
              </a:rPr>
              <a:t>kadáverov</a:t>
            </a:r>
            <a:r>
              <a:rPr lang="en-US" b="1" dirty="0">
                <a:solidFill>
                  <a:srgbClr val="FF0000"/>
                </a:solidFill>
              </a:rPr>
              <a:t> </a:t>
            </a:r>
            <a:r>
              <a:rPr lang="en-US" b="1" dirty="0" err="1">
                <a:solidFill>
                  <a:srgbClr val="FF0000"/>
                </a:solidFill>
              </a:rPr>
              <a:t>diviakov</a:t>
            </a:r>
            <a:r>
              <a:rPr lang="en-US" b="1" dirty="0">
                <a:solidFill>
                  <a:srgbClr val="FF0000"/>
                </a:solidFill>
              </a:rPr>
              <a:t> (</a:t>
            </a:r>
            <a:r>
              <a:rPr lang="en-US" b="1" dirty="0" err="1">
                <a:solidFill>
                  <a:srgbClr val="FF0000"/>
                </a:solidFill>
              </a:rPr>
              <a:t>vyškoleným</a:t>
            </a:r>
            <a:r>
              <a:rPr lang="en-US" b="1" dirty="0">
                <a:solidFill>
                  <a:srgbClr val="FF0000"/>
                </a:solidFill>
              </a:rPr>
              <a:t> </a:t>
            </a:r>
            <a:r>
              <a:rPr lang="en-US" b="1" dirty="0" err="1">
                <a:solidFill>
                  <a:srgbClr val="FF0000"/>
                </a:solidFill>
              </a:rPr>
              <a:t>personálom</a:t>
            </a:r>
            <a:r>
              <a:rPr lang="en-US" b="1" dirty="0">
                <a:solidFill>
                  <a:srgbClr val="FF0000"/>
                </a:solidFill>
              </a:rPr>
              <a:t>) </a:t>
            </a:r>
            <a:r>
              <a:rPr lang="en-US" b="1" dirty="0" err="1">
                <a:solidFill>
                  <a:srgbClr val="FF0000"/>
                </a:solidFill>
              </a:rPr>
              <a:t>za</a:t>
            </a:r>
            <a:r>
              <a:rPr lang="en-US" b="1" dirty="0">
                <a:solidFill>
                  <a:srgbClr val="FF0000"/>
                </a:solidFill>
              </a:rPr>
              <a:t> </a:t>
            </a:r>
            <a:r>
              <a:rPr lang="en-US" b="1" dirty="0" err="1">
                <a:solidFill>
                  <a:srgbClr val="FF0000"/>
                </a:solidFill>
              </a:rPr>
              <a:t>účelom</a:t>
            </a:r>
            <a:r>
              <a:rPr lang="en-US" b="1" dirty="0">
                <a:solidFill>
                  <a:srgbClr val="FF0000"/>
                </a:solidFill>
              </a:rPr>
              <a:t> </a:t>
            </a:r>
            <a:r>
              <a:rPr lang="en-US" b="1" dirty="0" err="1">
                <a:solidFill>
                  <a:srgbClr val="FF0000"/>
                </a:solidFill>
              </a:rPr>
              <a:t>posilnenia</a:t>
            </a:r>
            <a:r>
              <a:rPr lang="en-US" b="1" dirty="0">
                <a:solidFill>
                  <a:srgbClr val="FF0000"/>
                </a:solidFill>
              </a:rPr>
              <a:t> </a:t>
            </a:r>
            <a:r>
              <a:rPr lang="en-US" b="1" dirty="0" err="1">
                <a:solidFill>
                  <a:srgbClr val="FF0000"/>
                </a:solidFill>
              </a:rPr>
              <a:t>pasívneho</a:t>
            </a:r>
            <a:r>
              <a:rPr lang="en-US" b="1" dirty="0">
                <a:solidFill>
                  <a:srgbClr val="FF0000"/>
                </a:solidFill>
              </a:rPr>
              <a:t> </a:t>
            </a:r>
            <a:r>
              <a:rPr lang="en-US" b="1" dirty="0" err="1">
                <a:solidFill>
                  <a:srgbClr val="FF0000"/>
                </a:solidFill>
              </a:rPr>
              <a:t>dohľadu</a:t>
            </a:r>
            <a:r>
              <a:rPr lang="en-US" b="1" dirty="0"/>
              <a:t>. </a:t>
            </a:r>
            <a:endParaRPr lang="sk-SK" b="1" dirty="0"/>
          </a:p>
          <a:p>
            <a:pPr marL="514350" lvl="0" indent="-514350" algn="just">
              <a:buFont typeface="+mj-lt"/>
              <a:buAutoNum type="arabicPeriod"/>
            </a:pPr>
            <a:r>
              <a:rPr lang="en-US" b="1" dirty="0" err="1"/>
              <a:t>Zabezpečenie</a:t>
            </a:r>
            <a:r>
              <a:rPr lang="en-US" b="1" dirty="0"/>
              <a:t> </a:t>
            </a:r>
            <a:r>
              <a:rPr lang="en-US" b="1" dirty="0" err="1"/>
              <a:t>kontajnerov</a:t>
            </a:r>
            <a:r>
              <a:rPr lang="en-US" b="1" dirty="0"/>
              <a:t> </a:t>
            </a:r>
            <a:r>
              <a:rPr lang="en-US" b="1" dirty="0" err="1"/>
              <a:t>na</a:t>
            </a:r>
            <a:r>
              <a:rPr lang="en-US" b="1" dirty="0"/>
              <a:t> </a:t>
            </a:r>
            <a:r>
              <a:rPr lang="en-US" b="1" dirty="0" err="1"/>
              <a:t>zber</a:t>
            </a:r>
            <a:r>
              <a:rPr lang="en-US" b="1" dirty="0"/>
              <a:t> </a:t>
            </a:r>
            <a:r>
              <a:rPr lang="en-US" b="1" dirty="0" err="1"/>
              <a:t>kadáverov</a:t>
            </a:r>
            <a:r>
              <a:rPr lang="en-US" b="1" dirty="0"/>
              <a:t> v </a:t>
            </a:r>
            <a:r>
              <a:rPr lang="en-US" b="1" dirty="0" err="1"/>
              <a:t>každom</a:t>
            </a:r>
            <a:r>
              <a:rPr lang="en-US" b="1" dirty="0"/>
              <a:t> </a:t>
            </a:r>
            <a:r>
              <a:rPr lang="en-US" b="1" dirty="0" err="1"/>
              <a:t>poľovnom</a:t>
            </a:r>
            <a:r>
              <a:rPr lang="en-US" b="1" dirty="0"/>
              <a:t> </a:t>
            </a:r>
            <a:r>
              <a:rPr lang="en-US" b="1" dirty="0" err="1"/>
              <a:t>revíri</a:t>
            </a:r>
            <a:r>
              <a:rPr lang="en-US" b="1" dirty="0"/>
              <a:t> </a:t>
            </a:r>
            <a:r>
              <a:rPr lang="en-US" b="1" dirty="0" err="1"/>
              <a:t>alebo</a:t>
            </a:r>
            <a:r>
              <a:rPr lang="en-US" b="1" dirty="0"/>
              <a:t> </a:t>
            </a:r>
            <a:r>
              <a:rPr lang="en-US" b="1" dirty="0" err="1"/>
              <a:t>aspoň</a:t>
            </a:r>
            <a:r>
              <a:rPr lang="en-US" b="1" dirty="0"/>
              <a:t> v </a:t>
            </a:r>
            <a:r>
              <a:rPr lang="en-US" b="1" dirty="0" err="1"/>
              <a:t>rámci</a:t>
            </a:r>
            <a:r>
              <a:rPr lang="en-US" b="1" dirty="0"/>
              <a:t> </a:t>
            </a:r>
            <a:r>
              <a:rPr lang="en-US" b="1" dirty="0" err="1"/>
              <a:t>infikovanej</a:t>
            </a:r>
            <a:r>
              <a:rPr lang="en-US" b="1" dirty="0"/>
              <a:t> </a:t>
            </a:r>
            <a:r>
              <a:rPr lang="en-US" b="1" dirty="0" err="1"/>
              <a:t>oblasti</a:t>
            </a:r>
            <a:r>
              <a:rPr lang="en-US" b="1" dirty="0"/>
              <a:t>. Na </a:t>
            </a:r>
            <a:r>
              <a:rPr lang="en-US" b="1" dirty="0" err="1"/>
              <a:t>každom</a:t>
            </a:r>
            <a:r>
              <a:rPr lang="en-US" b="1" dirty="0"/>
              <a:t> </a:t>
            </a:r>
            <a:r>
              <a:rPr lang="en-US" b="1" dirty="0" err="1"/>
              <a:t>zbernom</a:t>
            </a:r>
            <a:r>
              <a:rPr lang="en-US" b="1" dirty="0"/>
              <a:t> </a:t>
            </a:r>
            <a:r>
              <a:rPr lang="en-US" b="1" dirty="0" err="1"/>
              <a:t>mieste</a:t>
            </a:r>
            <a:r>
              <a:rPr lang="en-US" b="1" dirty="0"/>
              <a:t> </a:t>
            </a:r>
            <a:r>
              <a:rPr lang="en-US" b="1" dirty="0" err="1"/>
              <a:t>musia</a:t>
            </a:r>
            <a:r>
              <a:rPr lang="en-US" b="1" dirty="0"/>
              <a:t> </a:t>
            </a:r>
            <a:r>
              <a:rPr lang="en-US" b="1" dirty="0" err="1"/>
              <a:t>byť</a:t>
            </a:r>
            <a:r>
              <a:rPr lang="en-US" b="1" dirty="0"/>
              <a:t> k </a:t>
            </a:r>
            <a:r>
              <a:rPr lang="en-US" b="1" dirty="0" err="1"/>
              <a:t>dispozícii</a:t>
            </a:r>
            <a:r>
              <a:rPr lang="en-US" b="1" dirty="0"/>
              <a:t> </a:t>
            </a:r>
            <a:r>
              <a:rPr lang="en-US" b="1" dirty="0" err="1"/>
              <a:t>prostriedky</a:t>
            </a:r>
            <a:r>
              <a:rPr lang="en-US" b="1" dirty="0"/>
              <a:t> </a:t>
            </a:r>
            <a:r>
              <a:rPr lang="en-US" b="1" dirty="0" err="1"/>
              <a:t>na</a:t>
            </a:r>
            <a:r>
              <a:rPr lang="en-US" b="1" dirty="0"/>
              <a:t> </a:t>
            </a:r>
            <a:r>
              <a:rPr lang="en-US" b="1" dirty="0" err="1"/>
              <a:t>čistenie</a:t>
            </a:r>
            <a:r>
              <a:rPr lang="en-US" b="1" dirty="0"/>
              <a:t> a </a:t>
            </a:r>
            <a:r>
              <a:rPr lang="en-US" b="1" dirty="0" err="1"/>
              <a:t>dezinfekciu</a:t>
            </a:r>
            <a:r>
              <a:rPr lang="en-US" b="1" dirty="0"/>
              <a:t>.    </a:t>
            </a:r>
            <a:endParaRPr lang="sk-SK" b="1" dirty="0"/>
          </a:p>
          <a:p>
            <a:pPr marL="514350" lvl="0" indent="-514350" algn="just">
              <a:buFont typeface="+mj-lt"/>
              <a:buAutoNum type="arabicPeriod"/>
            </a:pPr>
            <a:r>
              <a:rPr lang="en-US" b="1" dirty="0" err="1" smtClean="0">
                <a:solidFill>
                  <a:srgbClr val="FF0000"/>
                </a:solidFill>
              </a:rPr>
              <a:t>Všetky</a:t>
            </a:r>
            <a:r>
              <a:rPr lang="en-US" b="1" dirty="0" smtClean="0">
                <a:solidFill>
                  <a:srgbClr val="FF0000"/>
                </a:solidFill>
              </a:rPr>
              <a:t> </a:t>
            </a:r>
            <a:r>
              <a:rPr lang="en-US" b="1" dirty="0" err="1">
                <a:solidFill>
                  <a:srgbClr val="FF0000"/>
                </a:solidFill>
              </a:rPr>
              <a:t>osoby</a:t>
            </a:r>
            <a:r>
              <a:rPr lang="en-US" b="1" dirty="0">
                <a:solidFill>
                  <a:srgbClr val="FF0000"/>
                </a:solidFill>
              </a:rPr>
              <a:t> </a:t>
            </a:r>
            <a:r>
              <a:rPr lang="en-US" b="1" dirty="0" err="1">
                <a:solidFill>
                  <a:srgbClr val="FF0000"/>
                </a:solidFill>
              </a:rPr>
              <a:t>vyhľadávajúce</a:t>
            </a:r>
            <a:r>
              <a:rPr lang="en-US" b="1" dirty="0">
                <a:solidFill>
                  <a:srgbClr val="FF0000"/>
                </a:solidFill>
              </a:rPr>
              <a:t> a </a:t>
            </a:r>
            <a:r>
              <a:rPr lang="en-US" b="1" dirty="0" err="1">
                <a:solidFill>
                  <a:srgbClr val="FF0000"/>
                </a:solidFill>
              </a:rPr>
              <a:t>manipulujúce</a:t>
            </a:r>
            <a:r>
              <a:rPr lang="en-US" b="1" dirty="0">
                <a:solidFill>
                  <a:srgbClr val="FF0000"/>
                </a:solidFill>
              </a:rPr>
              <a:t> s </a:t>
            </a:r>
            <a:r>
              <a:rPr lang="en-US" b="1" dirty="0" err="1">
                <a:solidFill>
                  <a:srgbClr val="FF0000"/>
                </a:solidFill>
              </a:rPr>
              <a:t>mŕtvymi</a:t>
            </a:r>
            <a:r>
              <a:rPr lang="en-US" b="1" dirty="0">
                <a:solidFill>
                  <a:srgbClr val="FF0000"/>
                </a:solidFill>
              </a:rPr>
              <a:t> </a:t>
            </a:r>
            <a:r>
              <a:rPr lang="en-US" b="1" dirty="0" err="1">
                <a:solidFill>
                  <a:srgbClr val="FF0000"/>
                </a:solidFill>
              </a:rPr>
              <a:t>telami</a:t>
            </a:r>
            <a:r>
              <a:rPr lang="en-US" b="1" dirty="0">
                <a:solidFill>
                  <a:srgbClr val="FF0000"/>
                </a:solidFill>
              </a:rPr>
              <a:t> </a:t>
            </a:r>
            <a:r>
              <a:rPr lang="en-US" b="1" dirty="0" err="1">
                <a:solidFill>
                  <a:srgbClr val="FF0000"/>
                </a:solidFill>
              </a:rPr>
              <a:t>diviakov</a:t>
            </a:r>
            <a:r>
              <a:rPr lang="en-US" b="1" dirty="0">
                <a:solidFill>
                  <a:srgbClr val="FF0000"/>
                </a:solidFill>
              </a:rPr>
              <a:t> </a:t>
            </a:r>
            <a:r>
              <a:rPr lang="en-US" b="1" dirty="0" err="1">
                <a:solidFill>
                  <a:srgbClr val="FF0000"/>
                </a:solidFill>
              </a:rPr>
              <a:t>musia</a:t>
            </a:r>
            <a:r>
              <a:rPr lang="en-US" b="1" dirty="0">
                <a:solidFill>
                  <a:srgbClr val="FF0000"/>
                </a:solidFill>
              </a:rPr>
              <a:t> </a:t>
            </a:r>
            <a:r>
              <a:rPr lang="en-US" b="1" dirty="0" err="1" smtClean="0">
                <a:solidFill>
                  <a:srgbClr val="FF0000"/>
                </a:solidFill>
              </a:rPr>
              <a:t>dodržiavať</a:t>
            </a:r>
            <a:r>
              <a:rPr lang="en-US" b="1" dirty="0" smtClean="0">
                <a:solidFill>
                  <a:srgbClr val="FF0000"/>
                </a:solidFill>
              </a:rPr>
              <a:t> </a:t>
            </a:r>
            <a:r>
              <a:rPr lang="en-US" b="1" dirty="0" err="1">
                <a:solidFill>
                  <a:srgbClr val="FF0000"/>
                </a:solidFill>
              </a:rPr>
              <a:t>zásady</a:t>
            </a:r>
            <a:r>
              <a:rPr lang="en-US" b="1" dirty="0">
                <a:solidFill>
                  <a:srgbClr val="FF0000"/>
                </a:solidFill>
              </a:rPr>
              <a:t> </a:t>
            </a:r>
            <a:r>
              <a:rPr lang="en-US" b="1" dirty="0" err="1">
                <a:solidFill>
                  <a:srgbClr val="FF0000"/>
                </a:solidFill>
              </a:rPr>
              <a:t>biologickej</a:t>
            </a:r>
            <a:r>
              <a:rPr lang="en-US" b="1" dirty="0">
                <a:solidFill>
                  <a:srgbClr val="FF0000"/>
                </a:solidFill>
              </a:rPr>
              <a:t> </a:t>
            </a:r>
            <a:r>
              <a:rPr lang="en-US" b="1" dirty="0" err="1">
                <a:solidFill>
                  <a:srgbClr val="FF0000"/>
                </a:solidFill>
              </a:rPr>
              <a:t>bezpečnosti</a:t>
            </a:r>
            <a:r>
              <a:rPr lang="en-US" b="1" dirty="0">
                <a:solidFill>
                  <a:srgbClr val="FF0000"/>
                </a:solidFill>
              </a:rPr>
              <a:t> (</a:t>
            </a:r>
            <a:r>
              <a:rPr lang="en-US" b="1" dirty="0" err="1">
                <a:solidFill>
                  <a:srgbClr val="FF0000"/>
                </a:solidFill>
              </a:rPr>
              <a:t>napr</a:t>
            </a:r>
            <a:r>
              <a:rPr lang="en-US" b="1" dirty="0">
                <a:solidFill>
                  <a:srgbClr val="FF0000"/>
                </a:solidFill>
              </a:rPr>
              <a:t>. </a:t>
            </a:r>
            <a:r>
              <a:rPr lang="en-US" b="1" dirty="0" err="1">
                <a:solidFill>
                  <a:srgbClr val="FF0000"/>
                </a:solidFill>
              </a:rPr>
              <a:t>vyhnúť</a:t>
            </a:r>
            <a:r>
              <a:rPr lang="en-US" b="1" dirty="0">
                <a:solidFill>
                  <a:srgbClr val="FF0000"/>
                </a:solidFill>
              </a:rPr>
              <a:t> </a:t>
            </a:r>
            <a:r>
              <a:rPr lang="en-US" b="1" dirty="0" err="1">
                <a:solidFill>
                  <a:srgbClr val="FF0000"/>
                </a:solidFill>
              </a:rPr>
              <a:t>sa</a:t>
            </a:r>
            <a:r>
              <a:rPr lang="en-US" b="1" dirty="0">
                <a:solidFill>
                  <a:srgbClr val="FF0000"/>
                </a:solidFill>
              </a:rPr>
              <a:t> </a:t>
            </a:r>
            <a:r>
              <a:rPr lang="en-US" b="1" dirty="0" err="1">
                <a:solidFill>
                  <a:srgbClr val="FF0000"/>
                </a:solidFill>
              </a:rPr>
              <a:t>možnej</a:t>
            </a:r>
            <a:r>
              <a:rPr lang="en-US" b="1" dirty="0">
                <a:solidFill>
                  <a:srgbClr val="FF0000"/>
                </a:solidFill>
              </a:rPr>
              <a:t> </a:t>
            </a:r>
            <a:r>
              <a:rPr lang="en-US" b="1" dirty="0" err="1">
                <a:solidFill>
                  <a:srgbClr val="FF0000"/>
                </a:solidFill>
              </a:rPr>
              <a:t>kontaminácii</a:t>
            </a:r>
            <a:r>
              <a:rPr lang="en-US" b="1" dirty="0">
                <a:solidFill>
                  <a:srgbClr val="FF0000"/>
                </a:solidFill>
              </a:rPr>
              <a:t>  </a:t>
            </a:r>
            <a:r>
              <a:rPr lang="en-US" b="1" dirty="0" err="1" smtClean="0">
                <a:solidFill>
                  <a:srgbClr val="FF0000"/>
                </a:solidFill>
              </a:rPr>
              <a:t>vozidiel</a:t>
            </a:r>
            <a:r>
              <a:rPr lang="en-US" b="1" dirty="0">
                <a:solidFill>
                  <a:srgbClr val="FF0000"/>
                </a:solidFill>
              </a:rPr>
              <a:t>, </a:t>
            </a:r>
            <a:r>
              <a:rPr lang="en-US" b="1" dirty="0" err="1">
                <a:solidFill>
                  <a:srgbClr val="FF0000"/>
                </a:solidFill>
              </a:rPr>
              <a:t>dvorov</a:t>
            </a:r>
            <a:r>
              <a:rPr lang="en-US" b="1" dirty="0">
                <a:solidFill>
                  <a:srgbClr val="FF0000"/>
                </a:solidFill>
              </a:rPr>
              <a:t> a </a:t>
            </a:r>
            <a:r>
              <a:rPr lang="en-US" b="1" dirty="0" err="1">
                <a:solidFill>
                  <a:srgbClr val="FF0000"/>
                </a:solidFill>
              </a:rPr>
              <a:t>domov</a:t>
            </a:r>
            <a:r>
              <a:rPr lang="en-US" b="1" dirty="0">
                <a:solidFill>
                  <a:srgbClr val="FF0000"/>
                </a:solidFill>
              </a:rPr>
              <a:t>). </a:t>
            </a:r>
            <a:endParaRPr lang="sk-SK" b="1" dirty="0">
              <a:solidFill>
                <a:srgbClr val="FF0000"/>
              </a:solidFill>
            </a:endParaRPr>
          </a:p>
          <a:p>
            <a:pPr marL="514350" lvl="0" indent="-514350" algn="just">
              <a:buFont typeface="+mj-lt"/>
              <a:buAutoNum type="arabicPeriod"/>
            </a:pPr>
            <a:r>
              <a:rPr lang="en-US" b="1" dirty="0" err="1"/>
              <a:t>Laboratórne</a:t>
            </a:r>
            <a:r>
              <a:rPr lang="en-US" b="1" dirty="0"/>
              <a:t> </a:t>
            </a:r>
            <a:r>
              <a:rPr lang="en-US" b="1" dirty="0" err="1"/>
              <a:t>testovanie</a:t>
            </a:r>
            <a:r>
              <a:rPr lang="en-US" b="1" dirty="0"/>
              <a:t> </a:t>
            </a:r>
            <a:r>
              <a:rPr lang="en-US" b="1" dirty="0" err="1"/>
              <a:t>mŕtvych</a:t>
            </a:r>
            <a:r>
              <a:rPr lang="en-US" b="1" dirty="0"/>
              <a:t> </a:t>
            </a:r>
            <a:r>
              <a:rPr lang="en-US" b="1" dirty="0" err="1"/>
              <a:t>tiel</a:t>
            </a:r>
            <a:r>
              <a:rPr lang="en-US" b="1" dirty="0"/>
              <a:t> </a:t>
            </a:r>
            <a:r>
              <a:rPr lang="en-US" b="1" dirty="0" err="1"/>
              <a:t>diviakov</a:t>
            </a:r>
            <a:r>
              <a:rPr lang="en-US" b="1" dirty="0"/>
              <a:t> (</a:t>
            </a:r>
            <a:r>
              <a:rPr lang="en-US" b="1" dirty="0" err="1"/>
              <a:t>ulovených</a:t>
            </a:r>
            <a:r>
              <a:rPr lang="en-US" b="1" dirty="0"/>
              <a:t> </a:t>
            </a:r>
            <a:r>
              <a:rPr lang="en-US" b="1" dirty="0" err="1"/>
              <a:t>aj</a:t>
            </a:r>
            <a:r>
              <a:rPr lang="en-US" b="1" dirty="0"/>
              <a:t> </a:t>
            </a:r>
            <a:r>
              <a:rPr lang="en-US" b="1" dirty="0" err="1"/>
              <a:t>uhynutých</a:t>
            </a:r>
            <a:r>
              <a:rPr lang="en-US" b="1" dirty="0"/>
              <a:t>).  </a:t>
            </a:r>
            <a:endParaRPr lang="sk-SK" b="1" dirty="0"/>
          </a:p>
          <a:p>
            <a:pPr marL="514350" lvl="0" indent="-514350" algn="just">
              <a:buFont typeface="+mj-lt"/>
              <a:buAutoNum type="arabicPeriod"/>
            </a:pPr>
            <a:r>
              <a:rPr lang="en-US" b="1" dirty="0" err="1">
                <a:solidFill>
                  <a:srgbClr val="FF0000"/>
                </a:solidFill>
              </a:rPr>
              <a:t>Kontrola</a:t>
            </a:r>
            <a:r>
              <a:rPr lang="en-US" b="1" dirty="0">
                <a:solidFill>
                  <a:srgbClr val="FF0000"/>
                </a:solidFill>
              </a:rPr>
              <a:t> </a:t>
            </a:r>
            <a:r>
              <a:rPr lang="en-US" b="1" dirty="0" err="1">
                <a:solidFill>
                  <a:srgbClr val="FF0000"/>
                </a:solidFill>
              </a:rPr>
              <a:t>opatrení</a:t>
            </a:r>
            <a:r>
              <a:rPr lang="en-US" b="1" dirty="0">
                <a:solidFill>
                  <a:srgbClr val="FF0000"/>
                </a:solidFill>
              </a:rPr>
              <a:t> </a:t>
            </a:r>
            <a:r>
              <a:rPr lang="en-US" b="1" dirty="0" err="1">
                <a:solidFill>
                  <a:srgbClr val="FF0000"/>
                </a:solidFill>
              </a:rPr>
              <a:t>biologickej</a:t>
            </a:r>
            <a:r>
              <a:rPr lang="en-US" b="1" dirty="0">
                <a:solidFill>
                  <a:srgbClr val="FF0000"/>
                </a:solidFill>
              </a:rPr>
              <a:t> </a:t>
            </a:r>
            <a:r>
              <a:rPr lang="en-US" b="1" dirty="0" err="1">
                <a:solidFill>
                  <a:srgbClr val="FF0000"/>
                </a:solidFill>
              </a:rPr>
              <a:t>bezpečnosti</a:t>
            </a:r>
            <a:r>
              <a:rPr lang="en-US" b="1" dirty="0">
                <a:solidFill>
                  <a:srgbClr val="FF0000"/>
                </a:solidFill>
              </a:rPr>
              <a:t> </a:t>
            </a:r>
            <a:r>
              <a:rPr lang="en-US" b="1" dirty="0" err="1">
                <a:solidFill>
                  <a:srgbClr val="FF0000"/>
                </a:solidFill>
              </a:rPr>
              <a:t>vo</a:t>
            </a:r>
            <a:r>
              <a:rPr lang="en-US" b="1" dirty="0">
                <a:solidFill>
                  <a:srgbClr val="FF0000"/>
                </a:solidFill>
              </a:rPr>
              <a:t> </a:t>
            </a:r>
            <a:r>
              <a:rPr lang="en-US" b="1" dirty="0" err="1">
                <a:solidFill>
                  <a:srgbClr val="FF0000"/>
                </a:solidFill>
              </a:rPr>
              <a:t>všetkých</a:t>
            </a:r>
            <a:r>
              <a:rPr lang="en-US" b="1" dirty="0">
                <a:solidFill>
                  <a:srgbClr val="FF0000"/>
                </a:solidFill>
              </a:rPr>
              <a:t> </a:t>
            </a:r>
            <a:r>
              <a:rPr lang="en-US" b="1" dirty="0" err="1">
                <a:solidFill>
                  <a:srgbClr val="FF0000"/>
                </a:solidFill>
              </a:rPr>
              <a:t>chovoch</a:t>
            </a:r>
            <a:r>
              <a:rPr lang="en-US" b="1" dirty="0">
                <a:solidFill>
                  <a:srgbClr val="FF0000"/>
                </a:solidFill>
              </a:rPr>
              <a:t> </a:t>
            </a:r>
            <a:r>
              <a:rPr lang="en-US" b="1" dirty="0" err="1">
                <a:solidFill>
                  <a:srgbClr val="FF0000"/>
                </a:solidFill>
              </a:rPr>
              <a:t>ošípaných</a:t>
            </a:r>
            <a:r>
              <a:rPr lang="en-US" b="1" dirty="0">
                <a:solidFill>
                  <a:srgbClr val="FF0000"/>
                </a:solidFill>
              </a:rPr>
              <a:t> v  </a:t>
            </a:r>
            <a:r>
              <a:rPr lang="en-US" b="1" dirty="0" err="1" smtClean="0">
                <a:solidFill>
                  <a:srgbClr val="FF0000"/>
                </a:solidFill>
              </a:rPr>
              <a:t>infikovanej</a:t>
            </a:r>
            <a:r>
              <a:rPr lang="en-US" b="1" dirty="0" smtClean="0">
                <a:solidFill>
                  <a:srgbClr val="FF0000"/>
                </a:solidFill>
              </a:rPr>
              <a:t> </a:t>
            </a:r>
            <a:r>
              <a:rPr lang="en-US" b="1" dirty="0" err="1">
                <a:solidFill>
                  <a:srgbClr val="FF0000"/>
                </a:solidFill>
              </a:rPr>
              <a:t>oblasti</a:t>
            </a:r>
            <a:r>
              <a:rPr lang="en-US" b="1" dirty="0">
                <a:solidFill>
                  <a:srgbClr val="FF0000"/>
                </a:solidFill>
              </a:rPr>
              <a:t>. </a:t>
            </a:r>
            <a:endParaRPr lang="sk-SK" b="1" dirty="0">
              <a:solidFill>
                <a:srgbClr val="FF0000"/>
              </a:solidFill>
            </a:endParaRPr>
          </a:p>
          <a:p>
            <a:pPr algn="just"/>
            <a:endParaRPr lang="sk-SK" b="1" dirty="0"/>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6244" y="1577788"/>
            <a:ext cx="1866900" cy="1092271"/>
          </a:xfrm>
          <a:prstGeom prst="rect">
            <a:avLst/>
          </a:prstGeom>
        </p:spPr>
      </p:pic>
    </p:spTree>
    <p:extLst>
      <p:ext uri="{BB962C8B-B14F-4D97-AF65-F5344CB8AC3E}">
        <p14:creationId xmlns:p14="http://schemas.microsoft.com/office/powerpoint/2010/main" val="58917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1000"/>
                                        <p:tgtEl>
                                          <p:spTgt spid="3">
                                            <p:txEl>
                                              <p:pRg st="0" end="0"/>
                                            </p:txEl>
                                          </p:spTgt>
                                        </p:tgtEl>
                                      </p:cBhvr>
                                    </p:animEffect>
                                    <p:anim calcmode="lin" valueType="num">
                                      <p:cBhvr>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7" presetClass="entr" presetSubtype="0" fill="hold" grpId="0"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7" presetClass="entr" presetSubtype="0" fill="hold" grpId="0" nodeType="after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47" presetClass="entr" presetSubtype="0" fill="hold" grpId="0"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5" fill="hold">
                            <p:stCondLst>
                              <p:cond delay="6000"/>
                            </p:stCondLst>
                            <p:childTnLst>
                              <p:par>
                                <p:cTn id="46" presetID="47" presetClass="entr" presetSubtype="0" fill="hold" grpId="0" nodeType="after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1000"/>
                                        <p:tgtEl>
                                          <p:spTgt spid="3">
                                            <p:txEl>
                                              <p:pRg st="4" end="4"/>
                                            </p:txEl>
                                          </p:spTgt>
                                        </p:tgtEl>
                                      </p:cBhvr>
                                    </p:animEffect>
                                    <p:anim calcmode="lin" valueType="num">
                                      <p:cBhvr>
                                        <p:cTn id="4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7000"/>
                            </p:stCondLst>
                            <p:childTnLst>
                              <p:par>
                                <p:cTn id="52" presetID="47" presetClass="entr" presetSubtype="0" fill="hold" grpId="0" nodeType="after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1000"/>
                                        <p:tgtEl>
                                          <p:spTgt spid="3">
                                            <p:txEl>
                                              <p:pRg st="5" end="5"/>
                                            </p:txEl>
                                          </p:spTgt>
                                        </p:tgtEl>
                                      </p:cBhvr>
                                    </p:animEffect>
                                    <p:anim calcmode="lin" valueType="num">
                                      <p:cBhvr>
                                        <p:cTn id="5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7" fill="hold">
                            <p:stCondLst>
                              <p:cond delay="8000"/>
                            </p:stCondLst>
                            <p:childTnLst>
                              <p:par>
                                <p:cTn id="58" presetID="47" presetClass="entr" presetSubtype="0" fill="hold" grpId="0" nodeType="after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fade">
                                      <p:cBhvr>
                                        <p:cTn id="60" dur="1000"/>
                                        <p:tgtEl>
                                          <p:spTgt spid="3">
                                            <p:txEl>
                                              <p:pRg st="6" end="6"/>
                                            </p:txEl>
                                          </p:spTgt>
                                        </p:tgtEl>
                                      </p:cBhvr>
                                    </p:animEffect>
                                    <p:anim calcmode="lin" valueType="num">
                                      <p:cBhvr>
                                        <p:cTn id="6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63" fill="hold">
                            <p:stCondLst>
                              <p:cond delay="9000"/>
                            </p:stCondLst>
                            <p:childTnLst>
                              <p:par>
                                <p:cTn id="64" presetID="47" presetClass="entr" presetSubtype="0" fill="hold" grpId="0" nodeType="after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Effect transition="in" filter="fade">
                                      <p:cBhvr>
                                        <p:cTn id="66" dur="1000"/>
                                        <p:tgtEl>
                                          <p:spTgt spid="3">
                                            <p:txEl>
                                              <p:pRg st="7" end="7"/>
                                            </p:txEl>
                                          </p:spTgt>
                                        </p:tgtEl>
                                      </p:cBhvr>
                                    </p:animEffect>
                                    <p:anim calcmode="lin" valueType="num">
                                      <p:cBhvr>
                                        <p:cTn id="6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69" fill="hold">
                            <p:stCondLst>
                              <p:cond delay="10000"/>
                            </p:stCondLst>
                            <p:childTnLst>
                              <p:par>
                                <p:cTn id="70" presetID="47" presetClass="entr" presetSubtype="0" fill="hold" grpId="0" nodeType="after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fade">
                                      <p:cBhvr>
                                        <p:cTn id="72" dur="1000"/>
                                        <p:tgtEl>
                                          <p:spTgt spid="3">
                                            <p:txEl>
                                              <p:pRg st="8" end="8"/>
                                            </p:txEl>
                                          </p:spTgt>
                                        </p:tgtEl>
                                      </p:cBhvr>
                                    </p:animEffect>
                                    <p:anim calcmode="lin" valueType="num">
                                      <p:cBhvr>
                                        <p:cTn id="7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75" fill="hold">
                            <p:stCondLst>
                              <p:cond delay="11000"/>
                            </p:stCondLst>
                            <p:childTnLst>
                              <p:par>
                                <p:cTn id="76" presetID="16" presetClass="entr" presetSubtype="21" fill="hold" nodeType="after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barn(inVertical)">
                                      <p:cBhvr>
                                        <p:cTn id="7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0701" y="120630"/>
            <a:ext cx="7729728" cy="622948"/>
          </a:xfrm>
        </p:spPr>
        <p:txBody>
          <a:bodyPr>
            <a:normAutofit fontScale="90000"/>
          </a:bodyPr>
          <a:lstStyle/>
          <a:p>
            <a:r>
              <a:rPr lang="sk-SK" dirty="0" smtClean="0"/>
              <a:t>Otázky z </a:t>
            </a:r>
            <a:r>
              <a:rPr lang="sk-SK" dirty="0" err="1" smtClean="0"/>
              <a:t>pRAXE</a:t>
            </a:r>
            <a:r>
              <a:rPr lang="sk-SK" dirty="0" smtClean="0"/>
              <a:t> </a:t>
            </a:r>
            <a:endParaRPr lang="sk-SK" dirty="0"/>
          </a:p>
        </p:txBody>
      </p:sp>
      <p:sp>
        <p:nvSpPr>
          <p:cNvPr id="3" name="Zástupný objekt pre obsah 2"/>
          <p:cNvSpPr>
            <a:spLocks noGrp="1"/>
          </p:cNvSpPr>
          <p:nvPr>
            <p:ph idx="1"/>
          </p:nvPr>
        </p:nvSpPr>
        <p:spPr>
          <a:xfrm>
            <a:off x="321546" y="874207"/>
            <a:ext cx="11870454" cy="5983793"/>
          </a:xfrm>
        </p:spPr>
        <p:txBody>
          <a:bodyPr>
            <a:normAutofit lnSpcReduction="10000"/>
          </a:bodyPr>
          <a:lstStyle/>
          <a:p>
            <a:pPr marL="0" indent="0">
              <a:buNone/>
            </a:pPr>
            <a:r>
              <a:rPr lang="sk-SK" b="1" dirty="0"/>
              <a:t>Môžu sa telá uhynutých diviakov, resp. </a:t>
            </a:r>
            <a:r>
              <a:rPr lang="sk-SK" b="1" dirty="0" err="1"/>
              <a:t>vývrhy</a:t>
            </a:r>
            <a:r>
              <a:rPr lang="sk-SK" b="1" dirty="0"/>
              <a:t> z ulovených diviakov a vrátane kože, hlavy, ratice (ďalej len „</a:t>
            </a:r>
            <a:r>
              <a:rPr lang="sk-SK" b="1" dirty="0" err="1"/>
              <a:t>vývrh</a:t>
            </a:r>
            <a:r>
              <a:rPr lang="sk-SK" b="1" dirty="0"/>
              <a:t>“ ) neškodne odstrániť zakopaním v poľovnom revíri nachádzajúcom sa  v nárazníkovej zóne afrického moru ošípaných (ďalej len „NZ“ ) alebo vysokorizikovej oblasti AMO uvedenej v  prílohe č. </a:t>
            </a:r>
            <a:r>
              <a:rPr lang="sk-SK" b="1" dirty="0" smtClean="0"/>
              <a:t>1 (</a:t>
            </a:r>
            <a:r>
              <a:rPr lang="sk-SK" b="1" dirty="0"/>
              <a:t>ďalej len „Part I“), alebo sa musia odstrániť len v spracovateľskom podniku na VŽP (ďalej len „kafiléria“) ?</a:t>
            </a:r>
            <a:endParaRPr lang="sk-SK" dirty="0"/>
          </a:p>
          <a:p>
            <a:pPr marL="0" indent="0">
              <a:buNone/>
            </a:pPr>
            <a:r>
              <a:rPr lang="sk-SK" dirty="0"/>
              <a:t>Podľa Národného </a:t>
            </a:r>
            <a:r>
              <a:rPr lang="sk-SK" dirty="0" err="1"/>
              <a:t>eradikačného</a:t>
            </a:r>
            <a:r>
              <a:rPr lang="sk-SK" dirty="0"/>
              <a:t> programu AMO v diviačej populácii na Slovensku v roku 2020 (ďalej len „NEP AMO 2020“) </a:t>
            </a:r>
            <a:r>
              <a:rPr lang="sk-SK" i="1" dirty="0"/>
              <a:t>„telá uhynutých diviakov alebo </a:t>
            </a:r>
            <a:r>
              <a:rPr lang="sk-SK" i="1" dirty="0" err="1"/>
              <a:t>vývrhy</a:t>
            </a:r>
            <a:r>
              <a:rPr lang="sk-SK" i="1" dirty="0"/>
              <a:t>  z ulovených diviakov v NZ a Part I. musia byť neškodne odstránené v </a:t>
            </a:r>
            <a:r>
              <a:rPr lang="sk-SK" i="1" dirty="0" smtClean="0"/>
              <a:t>kafilérii </a:t>
            </a:r>
            <a:r>
              <a:rPr lang="sk-SK" i="1" dirty="0"/>
              <a:t>alebo  neškodne odstránené zakopaním, spálením podľa usmernenia príslušnej RVPS“.</a:t>
            </a:r>
            <a:r>
              <a:rPr lang="sk-SK" dirty="0"/>
              <a:t> </a:t>
            </a:r>
          </a:p>
          <a:p>
            <a:pPr marL="0" indent="0">
              <a:buNone/>
            </a:pPr>
            <a:r>
              <a:rPr lang="sk-SK" b="1" dirty="0" smtClean="0"/>
              <a:t>Môžu </a:t>
            </a:r>
            <a:r>
              <a:rPr lang="sk-SK" b="1" dirty="0"/>
              <a:t>sa </a:t>
            </a:r>
            <a:r>
              <a:rPr lang="sk-SK" b="1" dirty="0" err="1"/>
              <a:t>vývrhy</a:t>
            </a:r>
            <a:r>
              <a:rPr lang="sk-SK" b="1" dirty="0"/>
              <a:t> z ulovených diviakov odstrániť zakopaním ihneď po ulovení,  alebo je potrebné čakať na negatívny výsledok laboratórneho vyšetrenia?</a:t>
            </a:r>
            <a:endParaRPr lang="sk-SK" dirty="0"/>
          </a:p>
          <a:p>
            <a:pPr marL="0" indent="0">
              <a:buNone/>
            </a:pPr>
            <a:r>
              <a:rPr lang="sk-SK" dirty="0"/>
              <a:t>Ak príslušná RVPS povolila neškodné odstraňovanie </a:t>
            </a:r>
            <a:r>
              <a:rPr lang="sk-SK" dirty="0" err="1"/>
              <a:t>vývrhov</a:t>
            </a:r>
            <a:r>
              <a:rPr lang="sk-SK" dirty="0"/>
              <a:t> zakopaním, nie je potrebné čakať na negatívny výsledok laboratórneho vyšetrenia a </a:t>
            </a:r>
            <a:r>
              <a:rPr lang="sk-SK" dirty="0" err="1"/>
              <a:t>vývrh</a:t>
            </a:r>
            <a:r>
              <a:rPr lang="sk-SK" dirty="0"/>
              <a:t> je možné </a:t>
            </a:r>
            <a:r>
              <a:rPr lang="sk-SK" dirty="0" smtClean="0"/>
              <a:t>teda </a:t>
            </a:r>
            <a:r>
              <a:rPr lang="sk-SK" dirty="0"/>
              <a:t>neškodne </a:t>
            </a:r>
            <a:r>
              <a:rPr lang="sk-SK" dirty="0" smtClean="0"/>
              <a:t>odstrániť.</a:t>
            </a:r>
          </a:p>
          <a:p>
            <a:pPr marL="0" indent="0">
              <a:buNone/>
            </a:pPr>
            <a:r>
              <a:rPr lang="sk-SK" b="1" dirty="0"/>
              <a:t>Môžu sa </a:t>
            </a:r>
            <a:r>
              <a:rPr lang="sk-SK" b="1" dirty="0" err="1"/>
              <a:t>vývrhy</a:t>
            </a:r>
            <a:r>
              <a:rPr lang="sk-SK" b="1" dirty="0"/>
              <a:t> skladovať spoločne s telom uloveného diviaka v chladiacom </a:t>
            </a:r>
            <a:r>
              <a:rPr lang="sk-SK" b="1" dirty="0" smtClean="0"/>
              <a:t>zariadení?</a:t>
            </a:r>
          </a:p>
          <a:p>
            <a:pPr marL="0" indent="0">
              <a:buNone/>
            </a:pPr>
            <a:r>
              <a:rPr lang="sk-SK" dirty="0"/>
              <a:t>Na </a:t>
            </a:r>
            <a:r>
              <a:rPr lang="sk-SK" dirty="0" err="1"/>
              <a:t>vývrhy</a:t>
            </a:r>
            <a:r>
              <a:rPr lang="sk-SK" dirty="0"/>
              <a:t>  sa odporúča použiť nepriepustné hermeticky uzatvárateľné obaly. Skladovanie </a:t>
            </a:r>
            <a:r>
              <a:rPr lang="sk-SK" dirty="0" err="1"/>
              <a:t>vývrhov</a:t>
            </a:r>
            <a:r>
              <a:rPr lang="sk-SK" dirty="0"/>
              <a:t> sa odporúča vykonávať len čo najkratšie (ak bude </a:t>
            </a:r>
            <a:r>
              <a:rPr lang="sk-SK" dirty="0" err="1"/>
              <a:t>vývrh</a:t>
            </a:r>
            <a:r>
              <a:rPr lang="sk-SK" dirty="0"/>
              <a:t> odstránený do 3 až 4 dní). Súčasne skladovanú zverinu je možné použiť len na súkromnú domácu spotrebu.</a:t>
            </a:r>
          </a:p>
          <a:p>
            <a:pPr marL="0" indent="0">
              <a:buNone/>
            </a:pPr>
            <a:r>
              <a:rPr lang="sk-SK" b="1" dirty="0"/>
              <a:t>Patrí poľovníkovi v NZ, Part I, II.  nálezné za diviaka usmrteného dopravným prostriedkom ak nehodu nahlásil účastník dopravnej nehody alebo policajt?</a:t>
            </a:r>
            <a:endParaRPr lang="sk-SK" dirty="0"/>
          </a:p>
          <a:p>
            <a:pPr marL="0" indent="0">
              <a:buNone/>
            </a:pPr>
            <a:r>
              <a:rPr lang="sk-SK" dirty="0"/>
              <a:t>Podľa listu ŠVPS SR č. j. 4560/12-20 zo dňa 19. 12. 2019 „</a:t>
            </a:r>
            <a:r>
              <a:rPr lang="sk-SK" i="1" dirty="0"/>
              <a:t>Úhrada za  dodanie vzoriek </a:t>
            </a:r>
            <a:r>
              <a:rPr lang="sk-SK" i="1" dirty="0" smtClean="0"/>
              <a:t>na </a:t>
            </a:r>
            <a:r>
              <a:rPr lang="sk-SK" i="1" dirty="0"/>
              <a:t>laboratórne vyšetrenie afrického a klasického moru ošípaných u diviakov  - Usmernenie“</a:t>
            </a:r>
            <a:r>
              <a:rPr lang="sk-SK" dirty="0"/>
              <a:t>, sa vyplatí </a:t>
            </a:r>
            <a:r>
              <a:rPr lang="sk-SK" b="1" dirty="0"/>
              <a:t>nálezcovi </a:t>
            </a:r>
            <a:r>
              <a:rPr lang="sk-SK" dirty="0"/>
              <a:t>vo výške 40 resp. 50 EUR   za nahlásenie nájdeného uhynutého diviaka. V tomto prípade nejde o nález uhynutého diviaka a preto poľovník nemá nárok na vyplatenie nálezného. </a:t>
            </a:r>
          </a:p>
          <a:p>
            <a:pPr marL="0" indent="0">
              <a:buNone/>
            </a:pPr>
            <a:endParaRPr lang="sk-SK" dirty="0"/>
          </a:p>
        </p:txBody>
      </p:sp>
    </p:spTree>
    <p:extLst>
      <p:ext uri="{BB962C8B-B14F-4D97-AF65-F5344CB8AC3E}">
        <p14:creationId xmlns:p14="http://schemas.microsoft.com/office/powerpoint/2010/main" val="18030289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57897" y="311550"/>
            <a:ext cx="7729728" cy="1188720"/>
          </a:xfrm>
        </p:spPr>
        <p:txBody>
          <a:bodyPr>
            <a:normAutofit fontScale="90000"/>
          </a:bodyPr>
          <a:lstStyle/>
          <a:p>
            <a:r>
              <a:rPr lang="sk-SK" dirty="0" smtClean="0"/>
              <a:t>Prikrmovanie na </a:t>
            </a:r>
            <a:r>
              <a:rPr lang="sk-SK" dirty="0" err="1" smtClean="0"/>
              <a:t>vnadiskách</a:t>
            </a:r>
            <a:r>
              <a:rPr lang="sk-SK" dirty="0" smtClean="0"/>
              <a:t> verzus </a:t>
            </a:r>
            <a:r>
              <a:rPr lang="sk-SK" dirty="0" err="1" smtClean="0"/>
              <a:t>denzita</a:t>
            </a:r>
            <a:r>
              <a:rPr lang="sk-SK" dirty="0" smtClean="0"/>
              <a:t> diviakov a dodržiavanie nariadených opatrení?</a:t>
            </a:r>
            <a:endParaRPr lang="sk-SK" dirty="0"/>
          </a:p>
        </p:txBody>
      </p:sp>
      <p:pic>
        <p:nvPicPr>
          <p:cNvPr id="6" name="Zástupný objekt pre obsah 5"/>
          <p:cNvPicPr>
            <a:picLocks noGrp="1" noChangeAspect="1"/>
          </p:cNvPicPr>
          <p:nvPr>
            <p:ph idx="1"/>
          </p:nvPr>
        </p:nvPicPr>
        <p:blipFill>
          <a:blip r:embed="rId2"/>
          <a:stretch>
            <a:fillRect/>
          </a:stretch>
        </p:blipFill>
        <p:spPr>
          <a:xfrm>
            <a:off x="72552" y="1642109"/>
            <a:ext cx="6240026" cy="4375415"/>
          </a:xfrm>
          <a:prstGeom prst="rect">
            <a:avLst/>
          </a:prstGeom>
        </p:spPr>
      </p:pic>
      <p:pic>
        <p:nvPicPr>
          <p:cNvPr id="7" name="Obrázok 6"/>
          <p:cNvPicPr>
            <a:picLocks noChangeAspect="1"/>
          </p:cNvPicPr>
          <p:nvPr/>
        </p:nvPicPr>
        <p:blipFill>
          <a:blip r:embed="rId3"/>
          <a:stretch>
            <a:fillRect/>
          </a:stretch>
        </p:blipFill>
        <p:spPr>
          <a:xfrm>
            <a:off x="6312578" y="1642108"/>
            <a:ext cx="5729030" cy="4375415"/>
          </a:xfrm>
          <a:prstGeom prst="rect">
            <a:avLst/>
          </a:prstGeom>
        </p:spPr>
      </p:pic>
    </p:spTree>
    <p:extLst>
      <p:ext uri="{BB962C8B-B14F-4D97-AF65-F5344CB8AC3E}">
        <p14:creationId xmlns:p14="http://schemas.microsoft.com/office/powerpoint/2010/main" val="1385221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2"/>
          <a:stretch>
            <a:fillRect/>
          </a:stretch>
        </p:blipFill>
        <p:spPr>
          <a:xfrm>
            <a:off x="573577" y="0"/>
            <a:ext cx="10823171" cy="7055509"/>
          </a:xfrm>
          <a:prstGeom prst="rect">
            <a:avLst/>
          </a:prstGeom>
        </p:spPr>
      </p:pic>
    </p:spTree>
    <p:extLst>
      <p:ext uri="{BB962C8B-B14F-4D97-AF65-F5344CB8AC3E}">
        <p14:creationId xmlns:p14="http://schemas.microsoft.com/office/powerpoint/2010/main" val="24503875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Úlohy súčasnosti </a:t>
            </a:r>
            <a:endParaRPr lang="sk-SK" dirty="0"/>
          </a:p>
        </p:txBody>
      </p:sp>
      <p:sp>
        <p:nvSpPr>
          <p:cNvPr id="3" name="Zástupný objekt pre obsah 2"/>
          <p:cNvSpPr>
            <a:spLocks noGrp="1"/>
          </p:cNvSpPr>
          <p:nvPr>
            <p:ph idx="1"/>
          </p:nvPr>
        </p:nvSpPr>
        <p:spPr/>
        <p:txBody>
          <a:bodyPr>
            <a:normAutofit fontScale="77500" lnSpcReduction="20000"/>
          </a:bodyPr>
          <a:lstStyle/>
          <a:p>
            <a:r>
              <a:rPr lang="sk-SK" dirty="0" smtClean="0"/>
              <a:t>Intenzívne znižovať </a:t>
            </a:r>
            <a:r>
              <a:rPr lang="sk-SK" dirty="0" err="1" smtClean="0"/>
              <a:t>denzitu</a:t>
            </a:r>
            <a:r>
              <a:rPr lang="sk-SK" dirty="0" smtClean="0"/>
              <a:t> diviačej zveri </a:t>
            </a:r>
          </a:p>
          <a:p>
            <a:r>
              <a:rPr lang="sk-SK" dirty="0" smtClean="0"/>
              <a:t>Hľadať možnosti znižovania </a:t>
            </a:r>
            <a:r>
              <a:rPr lang="sk-SK" dirty="0" err="1" smtClean="0"/>
              <a:t>denzity</a:t>
            </a:r>
            <a:r>
              <a:rPr lang="sk-SK" dirty="0" smtClean="0"/>
              <a:t> diviačej zveri aj netradičnými spôsobmi ,v prípade potreby pripraviť za týmto účelom aj zmeny v súčasnosti platnej legislatíve</a:t>
            </a:r>
          </a:p>
          <a:p>
            <a:r>
              <a:rPr lang="sk-SK" dirty="0" smtClean="0"/>
              <a:t>Posilniť úlohu orgánov štátnej správy pri manažmente stavov diviačej zveri</a:t>
            </a:r>
          </a:p>
          <a:p>
            <a:r>
              <a:rPr lang="sk-SK" dirty="0" smtClean="0"/>
              <a:t>Využiť v procese toku informácii existujúce digitálne programy (POLOVSTAT) prípadne dopracovať ďalšie moduly programov na vyhodnocovanie </a:t>
            </a:r>
            <a:r>
              <a:rPr lang="sk-SK" dirty="0" err="1" smtClean="0"/>
              <a:t>denzity</a:t>
            </a:r>
            <a:r>
              <a:rPr lang="sk-SK" dirty="0" smtClean="0"/>
              <a:t> diviačej zveri, vykonávaného monitoringu, resp. informovanosti širokej verejnosti o opatreniach a výskyte AMO</a:t>
            </a:r>
          </a:p>
          <a:p>
            <a:r>
              <a:rPr lang="sk-SK" dirty="0" smtClean="0"/>
              <a:t>Vykonať informačné stretnutia o zásadách biologickej bezpečnosti vo vzťahu k AMO  u užívateľov poľovných revírov (prednostne v ohrozených oblastiach)</a:t>
            </a:r>
          </a:p>
          <a:p>
            <a:r>
              <a:rPr lang="sk-SK" dirty="0" smtClean="0"/>
              <a:t>Začať intenzívnu informačnú kampaň u poľovníckej ale aj nepoľovníckej verejnosti za účelom podpory spotreby zveriny, o možnostiach uvádzania zveriny na trh podľa súčasnej platnej legislatívy </a:t>
            </a:r>
          </a:p>
          <a:p>
            <a:r>
              <a:rPr lang="sk-SK" dirty="0" smtClean="0"/>
              <a:t>Dodržiavanie zásad biologickej bezpečnosti v chovoch ošípaných</a:t>
            </a:r>
            <a:endParaRPr lang="sk-SK" dirty="0"/>
          </a:p>
        </p:txBody>
      </p:sp>
    </p:spTree>
    <p:extLst>
      <p:ext uri="{BB962C8B-B14F-4D97-AF65-F5344CB8AC3E}">
        <p14:creationId xmlns:p14="http://schemas.microsoft.com/office/powerpoint/2010/main" val="28464731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p:cNvSpPr>
            <a:spLocks noGrp="1"/>
          </p:cNvSpPr>
          <p:nvPr>
            <p:ph idx="1"/>
          </p:nvPr>
        </p:nvSpPr>
        <p:spPr>
          <a:xfrm>
            <a:off x="2040217" y="2989737"/>
            <a:ext cx="8952680" cy="818589"/>
          </a:xfrm>
        </p:spPr>
        <p:txBody>
          <a:bodyPr>
            <a:normAutofit/>
          </a:bodyPr>
          <a:lstStyle/>
          <a:p>
            <a:r>
              <a:rPr lang="sk-SK" sz="3600" dirty="0" smtClean="0"/>
              <a:t>DISKUSIA /OTÁZKY /POSTREHY /NÁMETY</a:t>
            </a:r>
            <a:endParaRPr lang="sk-SK" sz="3600" dirty="0"/>
          </a:p>
        </p:txBody>
      </p:sp>
    </p:spTree>
    <p:extLst>
      <p:ext uri="{BB962C8B-B14F-4D97-AF65-F5344CB8AC3E}">
        <p14:creationId xmlns:p14="http://schemas.microsoft.com/office/powerpoint/2010/main" val="3198258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16379"/>
            <a:ext cx="10515600" cy="457200"/>
          </a:xfrm>
        </p:spPr>
        <p:txBody>
          <a:bodyPr>
            <a:noAutofit/>
          </a:bodyPr>
          <a:lstStyle/>
          <a:p>
            <a:pPr algn="ctr"/>
            <a:r>
              <a:rPr lang="sk-SK" sz="3200" b="1" dirty="0" smtClean="0"/>
              <a:t>AMO – rok 2020- stav ku 2.6.2020</a:t>
            </a:r>
            <a:endParaRPr lang="sk-SK" sz="3200" b="1" dirty="0"/>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030" y="1844267"/>
            <a:ext cx="1518957" cy="1272929"/>
          </a:xfrm>
          <a:prstGeom prst="rect">
            <a:avLst/>
          </a:prstGeom>
        </p:spPr>
      </p:pic>
      <p:pic>
        <p:nvPicPr>
          <p:cNvPr id="5" name="Obrázok 4"/>
          <p:cNvPicPr>
            <a:picLocks noChangeAspect="1"/>
          </p:cNvPicPr>
          <p:nvPr/>
        </p:nvPicPr>
        <p:blipFill>
          <a:blip r:embed="rId3"/>
          <a:stretch>
            <a:fillRect/>
          </a:stretch>
        </p:blipFill>
        <p:spPr>
          <a:xfrm>
            <a:off x="2161395" y="695531"/>
            <a:ext cx="7589434" cy="6162469"/>
          </a:xfrm>
          <a:prstGeom prst="rect">
            <a:avLst/>
          </a:prstGeom>
        </p:spPr>
      </p:pic>
    </p:spTree>
    <p:extLst>
      <p:ext uri="{BB962C8B-B14F-4D97-AF65-F5344CB8AC3E}">
        <p14:creationId xmlns:p14="http://schemas.microsoft.com/office/powerpoint/2010/main" val="327701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4647" y="74181"/>
            <a:ext cx="9784080" cy="707215"/>
          </a:xfrm>
        </p:spPr>
        <p:txBody>
          <a:bodyPr>
            <a:noAutofit/>
          </a:bodyPr>
          <a:lstStyle/>
          <a:p>
            <a:pPr algn="ctr"/>
            <a:r>
              <a:rPr lang="sk-SK" sz="3200" b="1" dirty="0" smtClean="0"/>
              <a:t>Ostatný výskyt  AMO</a:t>
            </a:r>
            <a:endParaRPr lang="sk-SK" sz="3200" b="1" dirty="0"/>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02" y="4683103"/>
            <a:ext cx="1683404" cy="1135551"/>
          </a:xfrm>
          <a:prstGeom prst="rect">
            <a:avLst/>
          </a:prstGeom>
        </p:spPr>
      </p:pic>
      <p:pic>
        <p:nvPicPr>
          <p:cNvPr id="4" name="Obrázok 3"/>
          <p:cNvPicPr>
            <a:picLocks noChangeAspect="1"/>
          </p:cNvPicPr>
          <p:nvPr/>
        </p:nvPicPr>
        <p:blipFill>
          <a:blip r:embed="rId3"/>
          <a:stretch>
            <a:fillRect/>
          </a:stretch>
        </p:blipFill>
        <p:spPr>
          <a:xfrm>
            <a:off x="2053244" y="1469273"/>
            <a:ext cx="8620298" cy="5131032"/>
          </a:xfrm>
          <a:prstGeom prst="rect">
            <a:avLst/>
          </a:prstGeom>
        </p:spPr>
      </p:pic>
    </p:spTree>
    <p:extLst>
      <p:ext uri="{BB962C8B-B14F-4D97-AF65-F5344CB8AC3E}">
        <p14:creationId xmlns:p14="http://schemas.microsoft.com/office/powerpoint/2010/main" val="201250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Parcel">
  <a:themeElements>
    <a:clrScheme name="Teplá modrá">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2372</TotalTime>
  <Words>4052</Words>
  <Application>Microsoft Office PowerPoint</Application>
  <PresentationFormat>Širokouhlá</PresentationFormat>
  <Paragraphs>392</Paragraphs>
  <Slides>71</Slides>
  <Notes>2</Notes>
  <HiddenSlides>0</HiddenSlides>
  <MMClips>1</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71</vt:i4>
      </vt:variant>
    </vt:vector>
  </HeadingPairs>
  <TitlesOfParts>
    <vt:vector size="78" baseType="lpstr">
      <vt:lpstr>Arial</vt:lpstr>
      <vt:lpstr>Berlin Sans FB Demi</vt:lpstr>
      <vt:lpstr>Calibri</vt:lpstr>
      <vt:lpstr>Century Gothic</vt:lpstr>
      <vt:lpstr>Gill Sans MT</vt:lpstr>
      <vt:lpstr>Times New Roman</vt:lpstr>
      <vt:lpstr>Parcel</vt:lpstr>
      <vt:lpstr>Africký mor ošípaných (vývoj nákazovej  situácie v Európe a na Slovensku)  </vt:lpstr>
      <vt:lpstr>Pohľad na Amo s jeho dopadom na celý sektor</vt:lpstr>
      <vt:lpstr>ASF- epizootologická situácia v okolitých krajinách 2020</vt:lpstr>
      <vt:lpstr>Detail -  stredná Európa- AMO 2020  (ADNS- červ.- diviaky  modré –domáce ošípané)</vt:lpstr>
      <vt:lpstr>AMO - epidemiologická situácia – status 2020</vt:lpstr>
      <vt:lpstr>Animácia šírenie AMO 2014-2020</vt:lpstr>
      <vt:lpstr>Prezentácia programu PowerPoint</vt:lpstr>
      <vt:lpstr>AMO – rok 2020- stav ku 2.6.2020</vt:lpstr>
      <vt:lpstr>Ostatný výskyt  AMO</vt:lpstr>
      <vt:lpstr>Regionalizácia PLATNÁ ku dňu 15.06.2020</vt:lpstr>
      <vt:lpstr>Výskyt nákaz  v Európe – ADNS – stav ku 04.06.2020</vt:lpstr>
      <vt:lpstr>Prezentácia programu PowerPoint</vt:lpstr>
      <vt:lpstr>Situácia na južnej hranici –08.jÚN 2020</vt:lpstr>
      <vt:lpstr>Situácia – južná hranica – DETAIL – 08.06.2020</vt:lpstr>
      <vt:lpstr>Hlavné výzvy AMO  – z dlhodobého hľadiska</vt:lpstr>
      <vt:lpstr>Porovnanie vývoja v niektorých krajinách- diviaky-  celý rok 2019 verzus I. štvrťrok 2020</vt:lpstr>
      <vt:lpstr>NASLEDUJúce KROKY v BOJI s AMO  ( všeobecný pohľad)</vt:lpstr>
      <vt:lpstr>AMO NA SLOVENSKU- REALITA</vt:lpstr>
      <vt:lpstr>Výskyt AMO v SR júl 2019- JÚN 2020 </vt:lpstr>
      <vt:lpstr>Diviaky- pozit.- AMO-  2020- stav ku 8.6.2020</vt:lpstr>
      <vt:lpstr>AMO zóny na Slovensku (update FEBRUÁR 2020)</vt:lpstr>
      <vt:lpstr>Prezentácia programu PowerPoint</vt:lpstr>
      <vt:lpstr>Prezentácia programu PowerPoint</vt:lpstr>
      <vt:lpstr>Boj s Amo na Sk verzus CZ/BE</vt:lpstr>
      <vt:lpstr>ZÁVERY MISIE EK – JANUÁR 2020- HU- DIVIAKY- ROBÍME TO NA SK??? </vt:lpstr>
      <vt:lpstr>Lov diviačej zveri a znižovanie denzity- ide skutočne o nárast lovu a znižuje sa denzita? ( JKS) zdroj: MPRV SR</vt:lpstr>
      <vt:lpstr>Lov diviačej zveria znižovanie denzity- ide skutočne nárast lovu a REÁLNE znižOVANIE DENZITY? </vt:lpstr>
      <vt:lpstr>JKS – 2019 – diviačia zver                                               údaj NLC ZV</vt:lpstr>
      <vt:lpstr>Prekročenie NKS v roku 2019                                                                údaj NLC ZV</vt:lpstr>
      <vt:lpstr>LOV – diviačia zver -2019                                                     údaj NLC ZV</vt:lpstr>
      <vt:lpstr>Analýza denzity diviačej zveri v kritickej oblasti</vt:lpstr>
      <vt:lpstr>LOV – diviačia zver</vt:lpstr>
      <vt:lpstr>Vplyv Denzity diviačej zveri Na Šírenie AMO</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Finančné motivácie- podľa usmernenia ŠVPS SR  0456/19-220</vt:lpstr>
      <vt:lpstr>DATAbÁZA SVPS SR – LOV/ÚHYNY- rok 2020- prehľad aktivít + vyplácania nálezného/motivácie na odlov </vt:lpstr>
      <vt:lpstr> Spolupráca s OÚ – odbor pozemkový a  lesný </vt:lpstr>
      <vt:lpstr>Nové členenie- juh – kombinácia NZ/part /part II </vt:lpstr>
      <vt:lpstr>Územia z pôvodnej nárazníkovej zóny pri Hu hranici do part I</vt:lpstr>
      <vt:lpstr>Rožňava- part I. </vt:lpstr>
      <vt:lpstr>rimavská sobota/REVÚCA- part I.</vt:lpstr>
      <vt:lpstr>Lučenec- part I.</vt:lpstr>
      <vt:lpstr>Veľký Krtíš- part I.</vt:lpstr>
      <vt:lpstr>Opatrenia v NZ juh a Part i. sú totožné.  Užívateľovi poľovného revíru sa nariaďuje:  </vt:lpstr>
      <vt:lpstr>Užívateľovi poľovného revíru sa nariaďuje:  </vt:lpstr>
      <vt:lpstr>Užívateľovi poľovného revíru sa nariaďuje:</vt:lpstr>
      <vt:lpstr>Užívateľovi poľovného revíru sa nariaďuje:</vt:lpstr>
      <vt:lpstr>Užívateľovi poľovného revíru sa nariaďuje:</vt:lpstr>
      <vt:lpstr>Užívateľovi poľovného revíru sa nariaďuje:</vt:lpstr>
      <vt:lpstr>Užívateľovi poľovného revíru sa nariaďuje:</vt:lpstr>
      <vt:lpstr>Užívateľovi poľovného revíru sa nariaďuje:</vt:lpstr>
      <vt:lpstr>Užívateľovi poľovného revíru sa nariaďuje:</vt:lpstr>
      <vt:lpstr>Užívateľovi poľovného revíru sa nariaďuje:</vt:lpstr>
      <vt:lpstr>PREMIESTŇOVANIE OŠÍPANÝCH A PART – I. VRK 2014/709/EC </vt:lpstr>
      <vt:lpstr>Chovy ošípaných – prevencia (výber)</vt:lpstr>
      <vt:lpstr>Prezentácia programu PowerPoint</vt:lpstr>
      <vt:lpstr>Riziko AMO pre domáce ošípané- faktory</vt:lpstr>
      <vt:lpstr>Domáce ošípané </vt:lpstr>
      <vt:lpstr>Prerušenie cyklu sírenia vírusu v populácii- dôležitosť odstraňovania kadáverov z prostredia  </vt:lpstr>
      <vt:lpstr>Manažment diviačej zveri (Výber)</vt:lpstr>
      <vt:lpstr>Strategický prístup EU k AMO a SK  – diskusia na uplatňovanie opatrení –  V prípade výskytu u Diviakov – nová pART II.</vt:lpstr>
      <vt:lpstr>Otázky z pRAXE </vt:lpstr>
      <vt:lpstr>Prikrmovanie na vnadiskách verzus denzita diviakov a dodržiavanie nariadených opatrení?</vt:lpstr>
      <vt:lpstr>Úlohy súčasnosti </vt:lpstr>
      <vt:lpstr>Prezentácia programu PowerPoint</vt:lpstr>
    </vt:vector>
  </TitlesOfParts>
  <Company>SVPS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Africký mor ošípaných vývoj situácie v Európe/ dopad na SK-  opatrenia</dc:title>
  <dc:creator>Chudý Martin MVDr.</dc:creator>
  <cp:lastModifiedBy>User</cp:lastModifiedBy>
  <cp:revision>169</cp:revision>
  <cp:lastPrinted>2020-06-08T10:25:03Z</cp:lastPrinted>
  <dcterms:created xsi:type="dcterms:W3CDTF">2019-05-07T05:42:27Z</dcterms:created>
  <dcterms:modified xsi:type="dcterms:W3CDTF">2020-06-09T18:20:28Z</dcterms:modified>
</cp:coreProperties>
</file>